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3" r:id="rId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2011"/>
  </p:normalViewPr>
  <p:slideViewPr>
    <p:cSldViewPr snapToGrid="0" snapToObjects="1">
      <p:cViewPr varScale="1">
        <p:scale>
          <a:sx n="55" d="100"/>
          <a:sy n="55" d="100"/>
        </p:scale>
        <p:origin x="264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8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0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2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5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4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4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5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3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1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5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2.png"/><Relationship Id="rId7" Type="http://schemas.openxmlformats.org/officeDocument/2006/relationships/image" Target="../media/image6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861670-7712-1B4C-8716-71234F9BBC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70" y="250497"/>
            <a:ext cx="742950" cy="565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427A5-3722-484E-9766-783CA3542D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322" y="250497"/>
            <a:ext cx="742950" cy="565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9C911A-F2C0-FF42-A6FA-0BBA7C9E474D}"/>
              </a:ext>
            </a:extLst>
          </p:cNvPr>
          <p:cNvSpPr txBox="1"/>
          <p:nvPr/>
        </p:nvSpPr>
        <p:spPr>
          <a:xfrm>
            <a:off x="2277834" y="163740"/>
            <a:ext cx="2595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77"/>
              </a:rPr>
              <a:t>Knowledge Organiser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ED4647-D79F-7140-9C55-308BFA9098B8}"/>
              </a:ext>
            </a:extLst>
          </p:cNvPr>
          <p:cNvSpPr txBox="1"/>
          <p:nvPr/>
        </p:nvSpPr>
        <p:spPr>
          <a:xfrm>
            <a:off x="547766" y="446956"/>
            <a:ext cx="57027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Twinkl Cursive Looped" panose="02000000000000000000" pitchFamily="2" charset="77"/>
              </a:rPr>
              <a:t>PSHE– Term 2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Twinkl Cursive Looped" panose="02000000000000000000" pitchFamily="2" charset="77"/>
              </a:rPr>
              <a:t>Celebrating Difference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892876-7A6B-144A-8DE8-CEDF9BF6CD96}"/>
              </a:ext>
            </a:extLst>
          </p:cNvPr>
          <p:cNvSpPr txBox="1"/>
          <p:nvPr/>
        </p:nvSpPr>
        <p:spPr>
          <a:xfrm>
            <a:off x="551732" y="3308569"/>
            <a:ext cx="581909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What I will learn</a:t>
            </a:r>
          </a:p>
          <a:p>
            <a:r>
              <a:rPr lang="en-GB" sz="1600" dirty="0">
                <a:latin typeface="Twinkl Cursive Looped" panose="02000000000000000000" pitchFamily="2" charset="77"/>
              </a:rPr>
              <a:t>I will: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understand that everybody’s family is different and important to them </a:t>
            </a:r>
            <a:endParaRPr lang="en-GB" sz="1600" dirty="0">
              <a:effectLst/>
              <a:latin typeface="Twinkl Cursive Looped" panose="02000000000000000000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understand that differences and conflicts sometimes happen among family members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what it means to be a witness to bullying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</a:t>
            </a:r>
            <a:r>
              <a:rPr lang="en-GB" sz="1600" dirty="0">
                <a:effectLst/>
                <a:latin typeface="Twinkl Cursive Looped" panose="02000000000000000000" pitchFamily="2" charset="77"/>
              </a:rPr>
              <a:t>now that witnesses can make the situation better or worse by what they 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recognise that some words are used in hurtful ways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effectLst/>
                <a:latin typeface="Twinkl Cursive Looped" panose="02000000000000000000" pitchFamily="2" charset="77"/>
              </a:rPr>
              <a:t>know how to explain about a time when my words </a:t>
            </a:r>
            <a:r>
              <a:rPr lang="en-GB" sz="1600" dirty="0">
                <a:latin typeface="Twinkl Cursive Looped" panose="02000000000000000000" pitchFamily="2" charset="77"/>
              </a:rPr>
              <a:t>affected someone’s feeling and the consequences</a:t>
            </a:r>
            <a:endParaRPr lang="en-GB" sz="1600" dirty="0">
              <a:effectLst/>
              <a:latin typeface="Twinkl Cursive Looped" panose="02000000000000000000" pitchFamily="2" charset="77"/>
            </a:endParaRPr>
          </a:p>
          <a:p>
            <a:endParaRPr lang="en-GB" sz="1600" dirty="0">
              <a:effectLst/>
              <a:latin typeface="Twinkl Cursive Looped" panose="02000000000000000000" pitchFamily="2" charset="77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A85BE1-97E2-F741-B4A3-8DD7269CDD4A}"/>
              </a:ext>
            </a:extLst>
          </p:cNvPr>
          <p:cNvSpPr/>
          <p:nvPr/>
        </p:nvSpPr>
        <p:spPr>
          <a:xfrm>
            <a:off x="352726" y="3231520"/>
            <a:ext cx="6098721" cy="309569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F6548D5-C7C0-8B4B-9CBA-4105E78B5438}"/>
              </a:ext>
            </a:extLst>
          </p:cNvPr>
          <p:cNvSpPr/>
          <p:nvPr/>
        </p:nvSpPr>
        <p:spPr>
          <a:xfrm>
            <a:off x="233955" y="6404268"/>
            <a:ext cx="1841336" cy="3437721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175CD-D057-054E-8012-006314CA008D}"/>
              </a:ext>
            </a:extLst>
          </p:cNvPr>
          <p:cNvSpPr txBox="1"/>
          <p:nvPr/>
        </p:nvSpPr>
        <p:spPr>
          <a:xfrm>
            <a:off x="363529" y="6360752"/>
            <a:ext cx="1853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Cursive Looped" panose="02000000000000000000" pitchFamily="2" charset="77"/>
              </a:rPr>
              <a:t>Key </a:t>
            </a:r>
            <a:r>
              <a:rPr lang="en-GB" sz="1600" b="1" dirty="0">
                <a:latin typeface="Twinkl Cursive Looped" panose="02000000000000000000" pitchFamily="2" charset="77"/>
              </a:rPr>
              <a:t>vocabulary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13A6E3-376B-AB46-9303-31AADAE4EE8E}"/>
              </a:ext>
            </a:extLst>
          </p:cNvPr>
          <p:cNvSpPr/>
          <p:nvPr/>
        </p:nvSpPr>
        <p:spPr>
          <a:xfrm>
            <a:off x="130628" y="163740"/>
            <a:ext cx="6523265" cy="97422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4E8C2F7-C33D-3248-943F-92ECBB2109B4}"/>
              </a:ext>
            </a:extLst>
          </p:cNvPr>
          <p:cNvSpPr/>
          <p:nvPr/>
        </p:nvSpPr>
        <p:spPr>
          <a:xfrm>
            <a:off x="695344" y="1400545"/>
            <a:ext cx="5433332" cy="1749784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1E1B9B-8DFB-6743-B2AB-242DD6E02CF5}"/>
              </a:ext>
            </a:extLst>
          </p:cNvPr>
          <p:cNvSpPr txBox="1"/>
          <p:nvPr/>
        </p:nvSpPr>
        <p:spPr>
          <a:xfrm>
            <a:off x="809644" y="1457558"/>
            <a:ext cx="518432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What I should already know:</a:t>
            </a:r>
          </a:p>
          <a:p>
            <a:endParaRPr lang="en-GB" sz="800" dirty="0">
              <a:latin typeface="Twinkl Cursive Looped" panose="02000000000000000000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some people make assumptions about people because they are different e.g. boys and girls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some of the ways I am different to others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that it is OK to be different to others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that bullying is sometimes about difference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752AD2C-66FE-1043-AE82-5EC47A91E2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908" y="6678827"/>
            <a:ext cx="1381429" cy="304885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38B4C5C-B703-4A43-BEB0-4022330D46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0200" y="8319531"/>
            <a:ext cx="1958726" cy="14690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53A80EB-E390-CE49-BA5B-8B843CC787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4256" y="7809610"/>
            <a:ext cx="1918074" cy="191807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C96775C-939A-CF43-9798-B5B09D807C7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343" y="6431383"/>
            <a:ext cx="1194472" cy="212595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E3E0091-511E-4C47-AB9B-270C43C708A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9563" y="6394479"/>
            <a:ext cx="916395" cy="182104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CB12DBC-C144-134C-8AC9-227F07BE53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638" y="6498209"/>
            <a:ext cx="1133085" cy="113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3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7850D-9B7C-4A95-974E-8E273B37F08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691B85-FE96-4CDC-A721-7892CA5CDB8A}">
  <ds:schemaRefs>
    <ds:schemaRef ds:uri="http://schemas.openxmlformats.org/package/2006/metadata/core-properties"/>
    <ds:schemaRef ds:uri="e71fee4f-5f97-4de2-823b-9369fa1393c4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  <ds:schemaRef ds:uri="2908a12f-7018-4f10-98c9-c731772af25e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A28E9AD-EF40-4798-AC9E-B4BA73EB30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1488</TotalTime>
  <Words>133</Words>
  <Application>Microsoft Office PowerPoint</Application>
  <PresentationFormat>A4 Paper (210x297 mm)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JSharvin</cp:lastModifiedBy>
  <cp:revision>54</cp:revision>
  <cp:lastPrinted>2022-11-22T12:46:57Z</cp:lastPrinted>
  <dcterms:created xsi:type="dcterms:W3CDTF">2022-10-21T09:02:43Z</dcterms:created>
  <dcterms:modified xsi:type="dcterms:W3CDTF">2024-01-31T14:08:41Z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