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35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78335344-FD10-008F-F7E5-2E81710130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8247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370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371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966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67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800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504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983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229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14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290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12EA8-D241-4764-9084-C0252C53B3F0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17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hyperlink" Target="https://www.google.co.uk/url?sa=i&amp;rct=j&amp;q=&amp;esrc=s&amp;source=images&amp;cd=&amp;cad=rja&amp;uact=8&amp;ved=0ahUKEwjk99HywrHVAhVCPRQKHUEoCBEQjRwIBw&amp;url=https://www.kent-teach.com/School/Directory/Details.aspx?SchoolID%3D2112&amp;psig=AFQjCNESKU1GifISviE-sk_wwOMmHdeqNA&amp;ust=1501521837155394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2CAC97C-20FC-4861-8E67-9B3729FAE100}"/>
              </a:ext>
            </a:extLst>
          </p:cNvPr>
          <p:cNvSpPr txBox="1"/>
          <p:nvPr/>
        </p:nvSpPr>
        <p:spPr>
          <a:xfrm>
            <a:off x="691659" y="0"/>
            <a:ext cx="508963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dirty="0">
                <a:latin typeface="Twinkl Cursive Looped" panose="02000000000000000000" pitchFamily="2" charset="0"/>
              </a:rPr>
              <a:t>Year 2 - Term 1 – The Big Smoke (London/UK)</a:t>
            </a:r>
          </a:p>
          <a:p>
            <a:r>
              <a:rPr lang="en-US" sz="1700" b="1" dirty="0">
                <a:latin typeface="Twinkl Cursive Looped" panose="02000000000000000000" pitchFamily="2" charset="0"/>
              </a:rPr>
              <a:t>Art Technique: Sculpture</a:t>
            </a:r>
          </a:p>
          <a:p>
            <a:r>
              <a:rPr lang="en-US" sz="1700" b="1" dirty="0">
                <a:latin typeface="Twinkl Cursive Looped" panose="02000000000000000000" pitchFamily="2" charset="0"/>
              </a:rPr>
              <a:t>Brief: </a:t>
            </a:r>
            <a:r>
              <a:rPr lang="en-GB" sz="1700" b="1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Celebrating Britain</a:t>
            </a:r>
            <a:r>
              <a:rPr lang="en-GB" sz="17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how do sculpture and architecture celebrate Britain? </a:t>
            </a:r>
            <a:endParaRPr lang="en-GB" sz="1700" b="1" dirty="0">
              <a:latin typeface="Twinkl Cursive Looped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DD1C70-8E73-47BB-AD43-85C93CCA1ED8}"/>
              </a:ext>
            </a:extLst>
          </p:cNvPr>
          <p:cNvSpPr/>
          <p:nvPr/>
        </p:nvSpPr>
        <p:spPr>
          <a:xfrm>
            <a:off x="53223" y="1080172"/>
            <a:ext cx="5644972" cy="201318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en-US" sz="13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will know: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What a sculpture is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3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GB" sz="13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culptures can be made from natural or man-made materials and have different associated properties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Sculptures can be permanent or temporary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 free-standing sculpture needs a solid or flat base in order to stand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to assemble and construct a sculpture using natural, recycled and manufactured materials e.g. clay, straw, card, newspaper</a:t>
            </a:r>
            <a:r>
              <a:rPr lang="en-GB" sz="130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300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130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to use papier mâché to create simple 3D effects</a:t>
            </a:r>
            <a:endParaRPr lang="en-GB" sz="200" dirty="0">
              <a:solidFill>
                <a:srgbClr val="000000"/>
              </a:solidFill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578B79-8980-4FC5-95A4-575A8533853A}"/>
              </a:ext>
            </a:extLst>
          </p:cNvPr>
          <p:cNvSpPr/>
          <p:nvPr/>
        </p:nvSpPr>
        <p:spPr>
          <a:xfrm>
            <a:off x="211689" y="3563170"/>
            <a:ext cx="1748783" cy="1270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Edwin Landseer – Trafalgar Square Lions</a:t>
            </a:r>
          </a:p>
        </p:txBody>
      </p:sp>
      <p:pic>
        <p:nvPicPr>
          <p:cNvPr id="20" name="Picture 19" descr="Image result for st mary of charity primary school">
            <a:hlinkClick r:id="rId2" tgtFrame="&quot;_blank&quot;"/>
            <a:extLst>
              <a:ext uri="{FF2B5EF4-FFF2-40B4-BE49-F238E27FC236}">
                <a16:creationId xmlns:a16="http://schemas.microsoft.com/office/drawing/2014/main" id="{B5271815-3811-4C18-817D-F852FFA5052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773"/>
            <a:ext cx="691659" cy="693632"/>
          </a:xfrm>
          <a:prstGeom prst="ellipse">
            <a:avLst/>
          </a:prstGeom>
          <a:ln>
            <a:noFill/>
          </a:ln>
          <a:effectLst/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3796C84-6F96-411F-84A1-802F1FF13E7C}"/>
              </a:ext>
            </a:extLst>
          </p:cNvPr>
          <p:cNvSpPr/>
          <p:nvPr/>
        </p:nvSpPr>
        <p:spPr>
          <a:xfrm>
            <a:off x="6372508" y="517853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A 3D object representing something.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4301DE3-143D-4260-B34B-64169AB9A3BC}"/>
              </a:ext>
            </a:extLst>
          </p:cNvPr>
          <p:cNvSpPr/>
          <p:nvPr/>
        </p:nvSpPr>
        <p:spPr>
          <a:xfrm>
            <a:off x="6391303" y="1347112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Three-dimensional object with a length, width and height.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307870F-AE7A-4CE2-B1BE-57A1D9EC8E4A}"/>
              </a:ext>
            </a:extLst>
          </p:cNvPr>
          <p:cNvSpPr/>
          <p:nvPr/>
        </p:nvSpPr>
        <p:spPr>
          <a:xfrm>
            <a:off x="6414399" y="2141101"/>
            <a:ext cx="26918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Stands up on its own without support.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7FDBFEF-074D-44EB-B36F-8A68A21B0F12}"/>
              </a:ext>
            </a:extLst>
          </p:cNvPr>
          <p:cNvSpPr/>
          <p:nvPr/>
        </p:nvSpPr>
        <p:spPr>
          <a:xfrm>
            <a:off x="6431816" y="2968614"/>
            <a:ext cx="269947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The lowest part, or bottom of something, on which everything else rests.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3E6CF63-639A-4EDE-B3F9-3CC7E90CB4C6}"/>
              </a:ext>
            </a:extLst>
          </p:cNvPr>
          <p:cNvSpPr/>
          <p:nvPr/>
        </p:nvSpPr>
        <p:spPr>
          <a:xfrm>
            <a:off x="6406730" y="3818678"/>
            <a:ext cx="269947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Put parts together.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B6A24A-8102-4DC5-9E99-BF13BE555CAC}"/>
              </a:ext>
            </a:extLst>
          </p:cNvPr>
          <p:cNvSpPr/>
          <p:nvPr/>
        </p:nvSpPr>
        <p:spPr>
          <a:xfrm>
            <a:off x="6414399" y="4605995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Lasting for a long time or intended to last forever.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B508AFE-C97B-4302-A0D6-A863850B845F}"/>
              </a:ext>
            </a:extLst>
          </p:cNvPr>
          <p:cNvSpPr/>
          <p:nvPr/>
        </p:nvSpPr>
        <p:spPr>
          <a:xfrm>
            <a:off x="6391303" y="5396115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Lasts for a certain amount of time. Not permanent.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D4A8D1E-88C8-4B0B-805A-FF8C1B7DEFAA}"/>
              </a:ext>
            </a:extLst>
          </p:cNvPr>
          <p:cNvSpPr/>
          <p:nvPr/>
        </p:nvSpPr>
        <p:spPr>
          <a:xfrm>
            <a:off x="64349" y="3125196"/>
            <a:ext cx="5612258" cy="413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u="sng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Artists and Art Works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8AC0737-D3F6-4265-A246-2678975B2722}"/>
              </a:ext>
            </a:extLst>
          </p:cNvPr>
          <p:cNvSpPr/>
          <p:nvPr/>
        </p:nvSpPr>
        <p:spPr>
          <a:xfrm>
            <a:off x="5753463" y="41995"/>
            <a:ext cx="3450498" cy="349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sng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Vocabulary</a:t>
            </a: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D104345F-A999-D1B2-2478-8254DECD65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14"/>
          <a:stretch/>
        </p:blipFill>
        <p:spPr bwMode="auto">
          <a:xfrm>
            <a:off x="117064" y="4973744"/>
            <a:ext cx="1938033" cy="1396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AE09846-7256-4E02-8CD0-BE5F3CB17BA3}"/>
              </a:ext>
            </a:extLst>
          </p:cNvPr>
          <p:cNvSpPr txBox="1"/>
          <p:nvPr/>
        </p:nvSpPr>
        <p:spPr>
          <a:xfrm>
            <a:off x="3933646" y="3641918"/>
            <a:ext cx="1814170" cy="5474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Anish Kapoor – </a:t>
            </a:r>
            <a:r>
              <a:rPr lang="en-GB" sz="1400" dirty="0" err="1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AncelorMittal</a:t>
            </a:r>
            <a:r>
              <a:rPr lang="en-GB" sz="14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Orbit</a:t>
            </a:r>
            <a:endParaRPr lang="en-GB" sz="2400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6" name="Picture 8" descr="See the source image">
            <a:extLst>
              <a:ext uri="{FF2B5EF4-FFF2-40B4-BE49-F238E27FC236}">
                <a16:creationId xmlns:a16="http://schemas.microsoft.com/office/drawing/2014/main" id="{368637D2-81D3-9E3C-89DC-729EC7B108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22"/>
          <a:stretch/>
        </p:blipFill>
        <p:spPr bwMode="auto">
          <a:xfrm>
            <a:off x="3895169" y="4234968"/>
            <a:ext cx="1824800" cy="254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1FE6823-86A2-AF92-83E9-CB1371A901AA}"/>
              </a:ext>
            </a:extLst>
          </p:cNvPr>
          <p:cNvSpPr txBox="1"/>
          <p:nvPr/>
        </p:nvSpPr>
        <p:spPr>
          <a:xfrm>
            <a:off x="2122098" y="3501661"/>
            <a:ext cx="1748783" cy="777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Edward Hodges Baily – Nelson’s Column</a:t>
            </a:r>
            <a:endParaRPr lang="en-GB" sz="2400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8" name="Picture 10" descr="See the source image">
            <a:extLst>
              <a:ext uri="{FF2B5EF4-FFF2-40B4-BE49-F238E27FC236}">
                <a16:creationId xmlns:a16="http://schemas.microsoft.com/office/drawing/2014/main" id="{43D31EBC-3162-7551-4ACA-2F2A745BEC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198" y="4234968"/>
            <a:ext cx="1748783" cy="254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0C23334-70B8-2F99-12EA-2D98AE9928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30399" y="417589"/>
            <a:ext cx="684000" cy="78171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2CEFBB34-7D51-6ACE-D045-7185E6973F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47816" y="1225033"/>
            <a:ext cx="684000" cy="80780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2B7AE2F-8A7D-E9A1-608E-51A5A360D05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47816" y="2050112"/>
            <a:ext cx="684000" cy="76839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20D68B3-D7C7-4DF6-7B41-8E215E3F9DF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47816" y="2838055"/>
            <a:ext cx="684000" cy="79056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911C4438-C0E4-A02F-712E-750BD34B3FE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59158" y="3641918"/>
            <a:ext cx="684000" cy="795106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E705829F-71E4-137D-8B64-DF8FECF308C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59158" y="4439508"/>
            <a:ext cx="684000" cy="787636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D8D7304B-8E79-D1D7-134A-8EE8BE49D7B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765614" y="5227144"/>
            <a:ext cx="684000" cy="787116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8D1F1377-4D94-CFC0-9533-E4EBD6FA920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772070" y="6018513"/>
            <a:ext cx="684000" cy="769075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A0991D1D-7322-642B-4036-240A4CB69733}"/>
              </a:ext>
            </a:extLst>
          </p:cNvPr>
          <p:cNvSpPr/>
          <p:nvPr/>
        </p:nvSpPr>
        <p:spPr>
          <a:xfrm>
            <a:off x="6414399" y="6010321"/>
            <a:ext cx="269947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A mixture of paper, glue and water that become hard when it is dry.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63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03D33744F8374A8B4281C442407CF7" ma:contentTypeVersion="18" ma:contentTypeDescription="Create a new document." ma:contentTypeScope="" ma:versionID="d74b942a069d029fababd0c139134c90">
  <xsd:schema xmlns:xsd="http://www.w3.org/2001/XMLSchema" xmlns:xs="http://www.w3.org/2001/XMLSchema" xmlns:p="http://schemas.microsoft.com/office/2006/metadata/properties" xmlns:ns2="2908a12f-7018-4f10-98c9-c731772af25e" xmlns:ns3="e71fee4f-5f97-4de2-823b-9369fa1393c4" targetNamespace="http://schemas.microsoft.com/office/2006/metadata/properties" ma:root="true" ma:fieldsID="d5043d10f309c284813e0c559d2e2972" ns2:_="" ns3:_="">
    <xsd:import namespace="2908a12f-7018-4f10-98c9-c731772af25e"/>
    <xsd:import namespace="e71fee4f-5f97-4de2-823b-9369fa1393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8a12f-7018-4f10-98c9-c731772af2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d4b32f6-c7f0-419e-a731-5feea41948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1fee4f-5f97-4de2-823b-9369fa1393c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06f47a05-af9b-4a13-8e49-673b5be14f07}" ma:internalName="TaxCatchAll" ma:showField="CatchAllData" ma:web="e71fee4f-5f97-4de2-823b-9369fa139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71fee4f-5f97-4de2-823b-9369fa1393c4" xsi:nil="true"/>
    <lcf76f155ced4ddcb4097134ff3c332f xmlns="2908a12f-7018-4f10-98c9-c731772af25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5EC06C5-EC68-4F5F-87D0-6CE5E9D0859B}"/>
</file>

<file path=customXml/itemProps2.xml><?xml version="1.0" encoding="utf-8"?>
<ds:datastoreItem xmlns:ds="http://schemas.openxmlformats.org/officeDocument/2006/customXml" ds:itemID="{F0EB4E03-0887-44A0-B58A-1224F0994F72}"/>
</file>

<file path=customXml/itemProps3.xml><?xml version="1.0" encoding="utf-8"?>
<ds:datastoreItem xmlns:ds="http://schemas.openxmlformats.org/officeDocument/2006/customXml" ds:itemID="{33B3AC84-C414-49C9-8B33-7301E69B7D84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4468</TotalTime>
  <Words>208</Words>
  <Application>Microsoft Office PowerPoint</Application>
  <PresentationFormat>On-screen Show (4:3)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Symbol</vt:lpstr>
      <vt:lpstr>Times New Roman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E Jacobs</dc:creator>
  <cp:lastModifiedBy>Daniel Walker</cp:lastModifiedBy>
  <cp:revision>16</cp:revision>
  <dcterms:created xsi:type="dcterms:W3CDTF">2022-06-09T08:52:47Z</dcterms:created>
  <dcterms:modified xsi:type="dcterms:W3CDTF">2022-09-22T21:03:04Z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0x0101007503D33744F8374A8B4281C442407CF7</vt:lpwstr>
  </property>
</Properties>
</file>