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sldIdLst>
    <p:sldId id="266" r:id="rId5"/>
  </p:sldIdLst>
  <p:sldSz cx="6858000" cy="9144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59" autoAdjust="0"/>
    <p:restoredTop sz="94660"/>
  </p:normalViewPr>
  <p:slideViewPr>
    <p:cSldViewPr snapToGrid="0">
      <p:cViewPr varScale="1">
        <p:scale>
          <a:sx n="64" d="100"/>
          <a:sy n="64" d="100"/>
        </p:scale>
        <p:origin x="2304"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496484"/>
            <a:ext cx="5829300" cy="3183467"/>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4802717"/>
            <a:ext cx="5143500" cy="2207683"/>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505472D-4618-4CDE-B4B8-583F62B45F7D}"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3D37B4-569C-4849-8057-45B45850475D}" type="slidenum">
              <a:rPr lang="en-GB" smtClean="0"/>
              <a:t>‹#›</a:t>
            </a:fld>
            <a:endParaRPr lang="en-GB"/>
          </a:p>
        </p:txBody>
      </p:sp>
    </p:spTree>
    <p:extLst>
      <p:ext uri="{BB962C8B-B14F-4D97-AF65-F5344CB8AC3E}">
        <p14:creationId xmlns:p14="http://schemas.microsoft.com/office/powerpoint/2010/main" val="19906275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05472D-4618-4CDE-B4B8-583F62B45F7D}"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3D37B4-569C-4849-8057-45B45850475D}" type="slidenum">
              <a:rPr lang="en-GB" smtClean="0"/>
              <a:t>‹#›</a:t>
            </a:fld>
            <a:endParaRPr lang="en-GB"/>
          </a:p>
        </p:txBody>
      </p:sp>
    </p:spTree>
    <p:extLst>
      <p:ext uri="{BB962C8B-B14F-4D97-AF65-F5344CB8AC3E}">
        <p14:creationId xmlns:p14="http://schemas.microsoft.com/office/powerpoint/2010/main" val="8574976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279653"/>
            <a:ext cx="5915025" cy="3803649"/>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119286"/>
            <a:ext cx="5915025" cy="200024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05472D-4618-4CDE-B4B8-583F62B45F7D}"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3D37B4-569C-4849-8057-45B45850475D}" type="slidenum">
              <a:rPr lang="en-GB" smtClean="0"/>
              <a:t>‹#›</a:t>
            </a:fld>
            <a:endParaRPr lang="en-GB"/>
          </a:p>
        </p:txBody>
      </p:sp>
    </p:spTree>
    <p:extLst>
      <p:ext uri="{BB962C8B-B14F-4D97-AF65-F5344CB8AC3E}">
        <p14:creationId xmlns:p14="http://schemas.microsoft.com/office/powerpoint/2010/main" val="34604651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434167"/>
            <a:ext cx="2914650" cy="5801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434167"/>
            <a:ext cx="2914650" cy="5801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05472D-4618-4CDE-B4B8-583F62B45F7D}" type="datetimeFigureOut">
              <a:rPr lang="en-GB" smtClean="0"/>
              <a:t>31/01/2024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3D37B4-569C-4849-8057-45B45850475D}" type="slidenum">
              <a:rPr lang="en-GB" smtClean="0"/>
              <a:t>‹#›</a:t>
            </a:fld>
            <a:endParaRPr lang="en-GB"/>
          </a:p>
        </p:txBody>
      </p:sp>
    </p:spTree>
    <p:extLst>
      <p:ext uri="{BB962C8B-B14F-4D97-AF65-F5344CB8AC3E}">
        <p14:creationId xmlns:p14="http://schemas.microsoft.com/office/powerpoint/2010/main" val="11745605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486836"/>
            <a:ext cx="5915025" cy="17674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241551"/>
            <a:ext cx="2901255"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340100"/>
            <a:ext cx="2901255" cy="4912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241551"/>
            <a:ext cx="2915543"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340100"/>
            <a:ext cx="2915543" cy="4912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505472D-4618-4CDE-B4B8-583F62B45F7D}" type="datetimeFigureOut">
              <a:rPr lang="en-GB" smtClean="0"/>
              <a:t>31/01/2024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63D37B4-569C-4849-8057-45B45850475D}" type="slidenum">
              <a:rPr lang="en-GB" smtClean="0"/>
              <a:t>‹#›</a:t>
            </a:fld>
            <a:endParaRPr lang="en-GB"/>
          </a:p>
        </p:txBody>
      </p:sp>
    </p:spTree>
    <p:extLst>
      <p:ext uri="{BB962C8B-B14F-4D97-AF65-F5344CB8AC3E}">
        <p14:creationId xmlns:p14="http://schemas.microsoft.com/office/powerpoint/2010/main" val="17962898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505472D-4618-4CDE-B4B8-583F62B45F7D}" type="datetimeFigureOut">
              <a:rPr lang="en-GB" smtClean="0"/>
              <a:t>31/01/2024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63D37B4-569C-4849-8057-45B45850475D}" type="slidenum">
              <a:rPr lang="en-GB" smtClean="0"/>
              <a:t>‹#›</a:t>
            </a:fld>
            <a:endParaRPr lang="en-GB"/>
          </a:p>
        </p:txBody>
      </p:sp>
    </p:spTree>
    <p:extLst>
      <p:ext uri="{BB962C8B-B14F-4D97-AF65-F5344CB8AC3E}">
        <p14:creationId xmlns:p14="http://schemas.microsoft.com/office/powerpoint/2010/main" val="30401361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05472D-4618-4CDE-B4B8-583F62B45F7D}" type="datetimeFigureOut">
              <a:rPr lang="en-GB" smtClean="0"/>
              <a:t>31/01/2024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63D37B4-569C-4849-8057-45B45850475D}" type="slidenum">
              <a:rPr lang="en-GB" smtClean="0"/>
              <a:t>‹#›</a:t>
            </a:fld>
            <a:endParaRPr lang="en-GB"/>
          </a:p>
        </p:txBody>
      </p:sp>
    </p:spTree>
    <p:extLst>
      <p:ext uri="{BB962C8B-B14F-4D97-AF65-F5344CB8AC3E}">
        <p14:creationId xmlns:p14="http://schemas.microsoft.com/office/powerpoint/2010/main" val="12316707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316569"/>
            <a:ext cx="3471863" cy="649816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0505472D-4618-4CDE-B4B8-583F62B45F7D}" type="datetimeFigureOut">
              <a:rPr lang="en-GB" smtClean="0"/>
              <a:t>31/01/2024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3D37B4-569C-4849-8057-45B45850475D}" type="slidenum">
              <a:rPr lang="en-GB" smtClean="0"/>
              <a:t>‹#›</a:t>
            </a:fld>
            <a:endParaRPr lang="en-GB"/>
          </a:p>
        </p:txBody>
      </p:sp>
    </p:spTree>
    <p:extLst>
      <p:ext uri="{BB962C8B-B14F-4D97-AF65-F5344CB8AC3E}">
        <p14:creationId xmlns:p14="http://schemas.microsoft.com/office/powerpoint/2010/main" val="30258879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316569"/>
            <a:ext cx="3471863" cy="649816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0505472D-4618-4CDE-B4B8-583F62B45F7D}" type="datetimeFigureOut">
              <a:rPr lang="en-GB" smtClean="0"/>
              <a:t>31/01/2024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3D37B4-569C-4849-8057-45B45850475D}" type="slidenum">
              <a:rPr lang="en-GB" smtClean="0"/>
              <a:t>‹#›</a:t>
            </a:fld>
            <a:endParaRPr lang="en-GB"/>
          </a:p>
        </p:txBody>
      </p:sp>
    </p:spTree>
    <p:extLst>
      <p:ext uri="{BB962C8B-B14F-4D97-AF65-F5344CB8AC3E}">
        <p14:creationId xmlns:p14="http://schemas.microsoft.com/office/powerpoint/2010/main" val="27850022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05472D-4618-4CDE-B4B8-583F62B45F7D}"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3D37B4-569C-4849-8057-45B45850475D}" type="slidenum">
              <a:rPr lang="en-GB" smtClean="0"/>
              <a:t>‹#›</a:t>
            </a:fld>
            <a:endParaRPr lang="en-GB"/>
          </a:p>
        </p:txBody>
      </p:sp>
    </p:spTree>
    <p:extLst>
      <p:ext uri="{BB962C8B-B14F-4D97-AF65-F5344CB8AC3E}">
        <p14:creationId xmlns:p14="http://schemas.microsoft.com/office/powerpoint/2010/main" val="38605799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486834"/>
            <a:ext cx="1478756" cy="77491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486834"/>
            <a:ext cx="4350544" cy="77491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05472D-4618-4CDE-B4B8-583F62B45F7D}"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3D37B4-569C-4849-8057-45B45850475D}" type="slidenum">
              <a:rPr lang="en-GB" smtClean="0"/>
              <a:t>‹#›</a:t>
            </a:fld>
            <a:endParaRPr lang="en-GB"/>
          </a:p>
        </p:txBody>
      </p:sp>
    </p:spTree>
    <p:extLst>
      <p:ext uri="{BB962C8B-B14F-4D97-AF65-F5344CB8AC3E}">
        <p14:creationId xmlns:p14="http://schemas.microsoft.com/office/powerpoint/2010/main" val="15697171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486836"/>
            <a:ext cx="5915025" cy="176741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434167"/>
            <a:ext cx="5915025" cy="580178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8475136"/>
            <a:ext cx="1543050" cy="486833"/>
          </a:xfrm>
          <a:prstGeom prst="rect">
            <a:avLst/>
          </a:prstGeom>
        </p:spPr>
        <p:txBody>
          <a:bodyPr vert="horz" lIns="91440" tIns="45720" rIns="91440" bIns="45720" rtlCol="0" anchor="ctr"/>
          <a:lstStyle>
            <a:lvl1pPr algn="l">
              <a:defRPr sz="900">
                <a:solidFill>
                  <a:schemeClr val="tx1">
                    <a:tint val="75000"/>
                  </a:schemeClr>
                </a:solidFill>
              </a:defRPr>
            </a:lvl1pPr>
          </a:lstStyle>
          <a:p>
            <a:fld id="{0505472D-4618-4CDE-B4B8-583F62B45F7D}" type="datetimeFigureOut">
              <a:rPr lang="en-GB" smtClean="0"/>
              <a:t>31/01/2024</a:t>
            </a:fld>
            <a:endParaRPr lang="en-GB"/>
          </a:p>
        </p:txBody>
      </p:sp>
      <p:sp>
        <p:nvSpPr>
          <p:cNvPr id="5" name="Footer Placeholder 4"/>
          <p:cNvSpPr>
            <a:spLocks noGrp="1"/>
          </p:cNvSpPr>
          <p:nvPr>
            <p:ph type="ftr" sz="quarter" idx="3"/>
          </p:nvPr>
        </p:nvSpPr>
        <p:spPr>
          <a:xfrm>
            <a:off x="2271713" y="8475136"/>
            <a:ext cx="2314575" cy="48683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8475136"/>
            <a:ext cx="1543050" cy="486833"/>
          </a:xfrm>
          <a:prstGeom prst="rect">
            <a:avLst/>
          </a:prstGeom>
        </p:spPr>
        <p:txBody>
          <a:bodyPr vert="horz" lIns="91440" tIns="45720" rIns="91440" bIns="45720" rtlCol="0" anchor="ctr"/>
          <a:lstStyle>
            <a:lvl1pPr algn="r">
              <a:defRPr sz="900">
                <a:solidFill>
                  <a:schemeClr val="tx1">
                    <a:tint val="75000"/>
                  </a:schemeClr>
                </a:solidFill>
              </a:defRPr>
            </a:lvl1pPr>
          </a:lstStyle>
          <a:p>
            <a:fld id="{463D37B4-569C-4849-8057-45B45850475D}" type="slidenum">
              <a:rPr lang="en-GB" smtClean="0"/>
              <a:t>‹#›</a:t>
            </a:fld>
            <a:endParaRPr lang="en-GB"/>
          </a:p>
        </p:txBody>
      </p:sp>
    </p:spTree>
    <p:extLst>
      <p:ext uri="{BB962C8B-B14F-4D97-AF65-F5344CB8AC3E}">
        <p14:creationId xmlns:p14="http://schemas.microsoft.com/office/powerpoint/2010/main" val="167748365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B76A6FAC-B6B2-4516-BE8A-1FE0970F9EEF}"/>
              </a:ext>
            </a:extLst>
          </p:cNvPr>
          <p:cNvSpPr/>
          <p:nvPr/>
        </p:nvSpPr>
        <p:spPr>
          <a:xfrm>
            <a:off x="293077" y="164124"/>
            <a:ext cx="6178061" cy="1101968"/>
          </a:xfrm>
          <a:prstGeom prst="roundRect">
            <a:avLst/>
          </a:prstGeom>
          <a:solidFill>
            <a:schemeClr val="bg1"/>
          </a:solid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Rounded Corners 2">
            <a:extLst>
              <a:ext uri="{FF2B5EF4-FFF2-40B4-BE49-F238E27FC236}">
                <a16:creationId xmlns:a16="http://schemas.microsoft.com/office/drawing/2014/main" id="{7E5236CC-34F1-45BB-AB89-A9A9C3B5BF53}"/>
              </a:ext>
            </a:extLst>
          </p:cNvPr>
          <p:cNvSpPr/>
          <p:nvPr/>
        </p:nvSpPr>
        <p:spPr>
          <a:xfrm>
            <a:off x="340863" y="1558822"/>
            <a:ext cx="2995818" cy="4804908"/>
          </a:xfrm>
          <a:prstGeom prst="roundRect">
            <a:avLst/>
          </a:prstGeom>
          <a:solidFill>
            <a:schemeClr val="bg1"/>
          </a:solid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a:latin typeface="Comic Sans MS" panose="030F0702030302020204" pitchFamily="66" charset="0"/>
                <a:ea typeface="Calibri" panose="020F0502020204030204" pitchFamily="34" charset="0"/>
                <a:cs typeface="Times New Roman" panose="02020603050405020304" pitchFamily="18" charset="0"/>
              </a:rPr>
              <a:t>What should I already know?</a:t>
            </a:r>
            <a:endParaRPr lang="en-GB"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48C63E19-1673-4EDF-8CC1-33FC240F088E}"/>
              </a:ext>
            </a:extLst>
          </p:cNvPr>
          <p:cNvSpPr/>
          <p:nvPr/>
        </p:nvSpPr>
        <p:spPr>
          <a:xfrm>
            <a:off x="3429000" y="1558679"/>
            <a:ext cx="3135922" cy="4805051"/>
          </a:xfrm>
          <a:prstGeom prst="roundRect">
            <a:avLst/>
          </a:prstGeom>
          <a:solidFill>
            <a:schemeClr val="bg1"/>
          </a:solid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What am I going to learn? (Sticky t am I going to learn? (Sticky am I going to learn? (w</a:t>
            </a:r>
          </a:p>
        </p:txBody>
      </p:sp>
      <p:sp>
        <p:nvSpPr>
          <p:cNvPr id="5" name="Rectangle: Rounded Corners 4">
            <a:extLst>
              <a:ext uri="{FF2B5EF4-FFF2-40B4-BE49-F238E27FC236}">
                <a16:creationId xmlns:a16="http://schemas.microsoft.com/office/drawing/2014/main" id="{09611F62-36E9-42ED-BED9-F5A54D864F1F}"/>
              </a:ext>
            </a:extLst>
          </p:cNvPr>
          <p:cNvSpPr/>
          <p:nvPr/>
        </p:nvSpPr>
        <p:spPr>
          <a:xfrm>
            <a:off x="386862" y="6615012"/>
            <a:ext cx="6178059" cy="2364864"/>
          </a:xfrm>
          <a:prstGeom prst="roundRect">
            <a:avLst/>
          </a:prstGeom>
          <a:solidFill>
            <a:schemeClr val="bg1"/>
          </a:solid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B8DDCCCB-3543-453E-9A34-8130C03F8C80}"/>
              </a:ext>
            </a:extLst>
          </p:cNvPr>
          <p:cNvSpPr txBox="1"/>
          <p:nvPr/>
        </p:nvSpPr>
        <p:spPr>
          <a:xfrm>
            <a:off x="3522785" y="1703668"/>
            <a:ext cx="2857500" cy="5447645"/>
          </a:xfrm>
          <a:prstGeom prst="rect">
            <a:avLst/>
          </a:prstGeom>
          <a:noFill/>
          <a:ln>
            <a:solidFill>
              <a:schemeClr val="bg1"/>
            </a:solidFill>
          </a:ln>
        </p:spPr>
        <p:txBody>
          <a:bodyPr wrap="square" rtlCol="0">
            <a:spAutoFit/>
          </a:bodyPr>
          <a:lstStyle/>
          <a:p>
            <a:pPr algn="ctr"/>
            <a:r>
              <a:rPr lang="en-US" sz="1600" dirty="0">
                <a:latin typeface="Comic Sans MS" panose="030F0702030302020204" pitchFamily="66" charset="0"/>
              </a:rPr>
              <a:t>What am I going to learn? (Sticky knowledge)</a:t>
            </a:r>
          </a:p>
          <a:p>
            <a:pPr marL="171450" indent="-171450" algn="ctr">
              <a:buFont typeface="Arial" panose="020B0604020202020204" pitchFamily="34" charset="0"/>
              <a:buChar char="•"/>
            </a:pPr>
            <a:r>
              <a:rPr lang="en-GB" sz="1200" dirty="0">
                <a:latin typeface="Twinkl Cursive Looped" panose="02000000000000000000" pitchFamily="2" charset="0"/>
              </a:rPr>
              <a:t>Understand that some of my personal characteristics have come from my birth parents and that this happens because I am made from the joining of their egg and sperm</a:t>
            </a:r>
          </a:p>
          <a:p>
            <a:pPr marL="171450" indent="-171450" algn="ctr">
              <a:buFont typeface="Arial" panose="020B0604020202020204" pitchFamily="34" charset="0"/>
              <a:buChar char="•"/>
            </a:pPr>
            <a:r>
              <a:rPr lang="en-GB" sz="1200" dirty="0">
                <a:latin typeface="Twinkl Cursive Looped" panose="02000000000000000000" pitchFamily="2" charset="0"/>
              </a:rPr>
              <a:t>Correctly label the internal and external parts of male and female bodies that are necessary for making a baby</a:t>
            </a:r>
          </a:p>
          <a:p>
            <a:pPr marL="171450" indent="-171450" algn="ctr">
              <a:buFont typeface="Arial" panose="020B0604020202020204" pitchFamily="34" charset="0"/>
              <a:buChar char="•"/>
            </a:pPr>
            <a:r>
              <a:rPr lang="en-GB" sz="1200" dirty="0">
                <a:latin typeface="Twinkl Cursive Looped" panose="02000000000000000000" pitchFamily="2" charset="0"/>
              </a:rPr>
              <a:t>Describe how a girl’s body changes in order for her to be able to have babies when she is an adult, and that menstruation (having periods) is a natural part of this </a:t>
            </a:r>
          </a:p>
          <a:p>
            <a:pPr marL="171450" indent="-171450" algn="ctr">
              <a:buFont typeface="Arial" panose="020B0604020202020204" pitchFamily="34" charset="0"/>
              <a:buChar char="•"/>
            </a:pPr>
            <a:r>
              <a:rPr lang="en-GB" sz="1200" dirty="0">
                <a:latin typeface="Twinkl Cursive Looped" panose="02000000000000000000" pitchFamily="2" charset="0"/>
              </a:rPr>
              <a:t>Know how the circle of change works and can apply it to changes I want to make in my life</a:t>
            </a:r>
          </a:p>
          <a:p>
            <a:pPr marL="171450" indent="-171450" algn="ctr">
              <a:buFont typeface="Arial" panose="020B0604020202020204" pitchFamily="34" charset="0"/>
              <a:buChar char="•"/>
            </a:pPr>
            <a:r>
              <a:rPr lang="en-GB" sz="1200" dirty="0">
                <a:latin typeface="Twinkl Cursive Looped" panose="02000000000000000000" pitchFamily="2" charset="0"/>
              </a:rPr>
              <a:t>Identify changes that have been and may continue to be outside of my control that I learnt to accept </a:t>
            </a:r>
          </a:p>
          <a:p>
            <a:pPr marL="171450" indent="-171450" algn="ctr">
              <a:buFont typeface="Arial" panose="020B0604020202020204" pitchFamily="34" charset="0"/>
              <a:buChar char="•"/>
            </a:pPr>
            <a:r>
              <a:rPr lang="en-GB" sz="1200" dirty="0">
                <a:latin typeface="Twinkl Cursive Looped" panose="02000000000000000000" pitchFamily="2" charset="0"/>
              </a:rPr>
              <a:t>Identify what I am looking forward to when I move to a new class </a:t>
            </a:r>
          </a:p>
          <a:p>
            <a:pPr algn="ctr"/>
            <a:endParaRPr lang="en-GB" dirty="0"/>
          </a:p>
          <a:p>
            <a:pPr algn="ctr"/>
            <a:r>
              <a:rPr lang="en-GB" dirty="0"/>
              <a:t> </a:t>
            </a:r>
          </a:p>
          <a:p>
            <a:pPr algn="ctr"/>
            <a:endParaRPr lang="en-US" sz="1600" dirty="0">
              <a:latin typeface="Comic Sans MS" panose="030F0702030302020204" pitchFamily="66" charset="0"/>
            </a:endParaRPr>
          </a:p>
        </p:txBody>
      </p:sp>
      <p:sp>
        <p:nvSpPr>
          <p:cNvPr id="17" name="TextBox 16">
            <a:extLst>
              <a:ext uri="{FF2B5EF4-FFF2-40B4-BE49-F238E27FC236}">
                <a16:creationId xmlns:a16="http://schemas.microsoft.com/office/drawing/2014/main" id="{40AC5306-7829-4DF4-8773-39F926454F02}"/>
              </a:ext>
            </a:extLst>
          </p:cNvPr>
          <p:cNvSpPr txBox="1"/>
          <p:nvPr/>
        </p:nvSpPr>
        <p:spPr>
          <a:xfrm>
            <a:off x="504091" y="6671828"/>
            <a:ext cx="2684586" cy="338554"/>
          </a:xfrm>
          <a:prstGeom prst="rect">
            <a:avLst/>
          </a:prstGeom>
          <a:noFill/>
          <a:ln>
            <a:solidFill>
              <a:schemeClr val="bg1"/>
            </a:solidFill>
          </a:ln>
        </p:spPr>
        <p:txBody>
          <a:bodyPr wrap="square" rtlCol="0">
            <a:spAutoFit/>
          </a:bodyPr>
          <a:lstStyle/>
          <a:p>
            <a:r>
              <a:rPr lang="en-US" sz="1600" dirty="0">
                <a:latin typeface="Comic Sans MS" panose="030F0702030302020204" pitchFamily="66" charset="0"/>
              </a:rPr>
              <a:t>Vocabulary</a:t>
            </a:r>
            <a:endParaRPr lang="en-GB" sz="1600" dirty="0">
              <a:latin typeface="Comic Sans MS" panose="030F0702030302020204" pitchFamily="66" charset="0"/>
            </a:endParaRPr>
          </a:p>
        </p:txBody>
      </p:sp>
      <p:sp>
        <p:nvSpPr>
          <p:cNvPr id="12" name="TextBox 11">
            <a:extLst>
              <a:ext uri="{FF2B5EF4-FFF2-40B4-BE49-F238E27FC236}">
                <a16:creationId xmlns:a16="http://schemas.microsoft.com/office/drawing/2014/main" id="{54756EB3-B011-4808-990F-B742BF6CD645}"/>
              </a:ext>
            </a:extLst>
          </p:cNvPr>
          <p:cNvSpPr txBox="1"/>
          <p:nvPr/>
        </p:nvSpPr>
        <p:spPr>
          <a:xfrm>
            <a:off x="691662" y="253443"/>
            <a:ext cx="5662246" cy="923330"/>
          </a:xfrm>
          <a:prstGeom prst="rect">
            <a:avLst/>
          </a:prstGeom>
          <a:noFill/>
          <a:ln>
            <a:solidFill>
              <a:schemeClr val="bg1"/>
            </a:solidFill>
          </a:ln>
        </p:spPr>
        <p:txBody>
          <a:bodyPr wrap="square" rtlCol="0">
            <a:spAutoFit/>
          </a:bodyPr>
          <a:lstStyle/>
          <a:p>
            <a:pPr algn="ctr"/>
            <a:r>
              <a:rPr lang="en-US" b="1" u="sng" dirty="0">
                <a:latin typeface="Twinkl Cursive Looped" panose="02000000000000000000" pitchFamily="2" charset="0"/>
              </a:rPr>
              <a:t>Jigsaw PSHE </a:t>
            </a:r>
          </a:p>
          <a:p>
            <a:pPr algn="ctr"/>
            <a:r>
              <a:rPr lang="en-US" b="1" u="sng" dirty="0">
                <a:latin typeface="Twinkl Cursive Looped" panose="02000000000000000000" pitchFamily="2" charset="0"/>
              </a:rPr>
              <a:t>Term 6 – Changing Me</a:t>
            </a:r>
          </a:p>
          <a:p>
            <a:pPr algn="ctr"/>
            <a:r>
              <a:rPr lang="en-US" dirty="0">
                <a:latin typeface="Twinkl Cursive Looped" panose="02000000000000000000" pitchFamily="2" charset="0"/>
              </a:rPr>
              <a:t>Year 4 </a:t>
            </a:r>
          </a:p>
        </p:txBody>
      </p:sp>
      <p:sp>
        <p:nvSpPr>
          <p:cNvPr id="8" name="TextBox 7">
            <a:extLst>
              <a:ext uri="{FF2B5EF4-FFF2-40B4-BE49-F238E27FC236}">
                <a16:creationId xmlns:a16="http://schemas.microsoft.com/office/drawing/2014/main" id="{6981D8F6-8782-49AA-82D1-1C758E71D65B}"/>
              </a:ext>
            </a:extLst>
          </p:cNvPr>
          <p:cNvSpPr txBox="1"/>
          <p:nvPr/>
        </p:nvSpPr>
        <p:spPr>
          <a:xfrm>
            <a:off x="340863" y="1699846"/>
            <a:ext cx="2847814" cy="4308872"/>
          </a:xfrm>
          <a:prstGeom prst="rect">
            <a:avLst/>
          </a:prstGeom>
          <a:noFill/>
        </p:spPr>
        <p:txBody>
          <a:bodyPr wrap="square" rtlCol="0">
            <a:spAutoFit/>
          </a:bodyPr>
          <a:lstStyle/>
          <a:p>
            <a:pPr algn="ctr"/>
            <a:r>
              <a:rPr lang="en-US" sz="1600" dirty="0">
                <a:latin typeface="Comic Sans MS" panose="030F0702030302020204" pitchFamily="66" charset="0"/>
              </a:rPr>
              <a:t>What I should already know?</a:t>
            </a:r>
          </a:p>
          <a:p>
            <a:pPr marL="171450" indent="-171450" algn="ctr">
              <a:buFont typeface="Arial" panose="020B0604020202020204" pitchFamily="34" charset="0"/>
              <a:buChar char="•"/>
            </a:pPr>
            <a:r>
              <a:rPr lang="en-US" sz="1100" dirty="0">
                <a:latin typeface="Twinkl Cursive Looped" panose="02000000000000000000" pitchFamily="2" charset="0"/>
              </a:rPr>
              <a:t>I understand that in animals and humans lots of changes happen between birth and growing up, and that usually it is the female who has the baby</a:t>
            </a:r>
          </a:p>
          <a:p>
            <a:pPr marL="171450" indent="-171450" algn="ctr">
              <a:buFont typeface="Arial" panose="020B0604020202020204" pitchFamily="34" charset="0"/>
              <a:buChar char="•"/>
            </a:pPr>
            <a:r>
              <a:rPr lang="en-US" sz="1100" dirty="0">
                <a:latin typeface="Twinkl Cursive Looped" panose="02000000000000000000" pitchFamily="2" charset="0"/>
              </a:rPr>
              <a:t>I understand how babies grow and develop in the mother’s uterus</a:t>
            </a:r>
          </a:p>
          <a:p>
            <a:pPr marL="171450" indent="-171450" algn="ctr">
              <a:buFont typeface="Arial" panose="020B0604020202020204" pitchFamily="34" charset="0"/>
              <a:buChar char="•"/>
            </a:pPr>
            <a:r>
              <a:rPr lang="en-US" sz="1100" dirty="0">
                <a:latin typeface="Twinkl Cursive Looped" panose="02000000000000000000" pitchFamily="2" charset="0"/>
              </a:rPr>
              <a:t>I understand that boys’ and girls’ bodies need to change so that when they grow up their bodies can make babies</a:t>
            </a:r>
          </a:p>
          <a:p>
            <a:pPr marL="171450" indent="-171450" algn="ctr">
              <a:buFont typeface="Arial" panose="020B0604020202020204" pitchFamily="34" charset="0"/>
              <a:buChar char="•"/>
            </a:pPr>
            <a:r>
              <a:rPr lang="en-US" sz="1100" dirty="0">
                <a:latin typeface="Twinkl Cursive Looped" panose="02000000000000000000" pitchFamily="2" charset="0"/>
              </a:rPr>
              <a:t>I can identify how boys’ and girls’ bodies change on the inside during the growing up process and can tell you why these changes are necessary so that their bodies can make babies when they grow up</a:t>
            </a:r>
          </a:p>
          <a:p>
            <a:pPr marL="171450" indent="-171450" algn="ctr">
              <a:buFont typeface="Arial" panose="020B0604020202020204" pitchFamily="34" charset="0"/>
              <a:buChar char="•"/>
            </a:pPr>
            <a:r>
              <a:rPr lang="en-US" sz="1100" dirty="0">
                <a:latin typeface="Twinkl Cursive Looped" panose="02000000000000000000" pitchFamily="2" charset="0"/>
              </a:rPr>
              <a:t>I can start to </a:t>
            </a:r>
            <a:r>
              <a:rPr lang="en-US" sz="1100" dirty="0" err="1">
                <a:latin typeface="Twinkl Cursive Looped" panose="02000000000000000000" pitchFamily="2" charset="0"/>
              </a:rPr>
              <a:t>recognise</a:t>
            </a:r>
            <a:r>
              <a:rPr lang="en-US" sz="1100" dirty="0">
                <a:latin typeface="Twinkl Cursive Looped" panose="02000000000000000000" pitchFamily="2" charset="0"/>
              </a:rPr>
              <a:t> stereotypical ideas I might have about parenting and family roles</a:t>
            </a:r>
          </a:p>
          <a:p>
            <a:pPr marL="171450" indent="-171450" algn="ctr">
              <a:buFont typeface="Arial" panose="020B0604020202020204" pitchFamily="34" charset="0"/>
              <a:buChar char="•"/>
            </a:pPr>
            <a:r>
              <a:rPr lang="en-US" sz="1100" dirty="0">
                <a:latin typeface="Twinkl Cursive Looped" panose="02000000000000000000" pitchFamily="2" charset="0"/>
              </a:rPr>
              <a:t>Identify what I am looking forward to when I move to my next class</a:t>
            </a:r>
          </a:p>
        </p:txBody>
      </p:sp>
      <p:pic>
        <p:nvPicPr>
          <p:cNvPr id="11" name="Picture 10">
            <a:extLst>
              <a:ext uri="{FF2B5EF4-FFF2-40B4-BE49-F238E27FC236}">
                <a16:creationId xmlns:a16="http://schemas.microsoft.com/office/drawing/2014/main" id="{DAB2152C-C920-4A4D-BDFC-25AB1FE7EF53}"/>
              </a:ext>
            </a:extLst>
          </p:cNvPr>
          <p:cNvPicPr>
            <a:picLocks noChangeAspect="1"/>
          </p:cNvPicPr>
          <p:nvPr/>
        </p:nvPicPr>
        <p:blipFill>
          <a:blip r:embed="rId2"/>
          <a:stretch>
            <a:fillRect/>
          </a:stretch>
        </p:blipFill>
        <p:spPr>
          <a:xfrm>
            <a:off x="656492" y="209561"/>
            <a:ext cx="858082" cy="955083"/>
          </a:xfrm>
          <a:prstGeom prst="rect">
            <a:avLst/>
          </a:prstGeom>
        </p:spPr>
      </p:pic>
      <p:pic>
        <p:nvPicPr>
          <p:cNvPr id="13" name="Picture 12">
            <a:extLst>
              <a:ext uri="{FF2B5EF4-FFF2-40B4-BE49-F238E27FC236}">
                <a16:creationId xmlns:a16="http://schemas.microsoft.com/office/drawing/2014/main" id="{99620522-43B8-4E43-972C-F4A3B591FAF3}"/>
              </a:ext>
            </a:extLst>
          </p:cNvPr>
          <p:cNvPicPr>
            <a:picLocks noChangeAspect="1"/>
          </p:cNvPicPr>
          <p:nvPr/>
        </p:nvPicPr>
        <p:blipFill>
          <a:blip r:embed="rId3"/>
          <a:stretch>
            <a:fillRect/>
          </a:stretch>
        </p:blipFill>
        <p:spPr>
          <a:xfrm>
            <a:off x="5343426" y="253101"/>
            <a:ext cx="858082" cy="868002"/>
          </a:xfrm>
          <a:prstGeom prst="rect">
            <a:avLst/>
          </a:prstGeom>
        </p:spPr>
      </p:pic>
      <p:pic>
        <p:nvPicPr>
          <p:cNvPr id="6" name="Picture 5">
            <a:extLst>
              <a:ext uri="{FF2B5EF4-FFF2-40B4-BE49-F238E27FC236}">
                <a16:creationId xmlns:a16="http://schemas.microsoft.com/office/drawing/2014/main" id="{54C3C187-2DD5-4EA2-8D9B-3DFFC3E05570}"/>
              </a:ext>
            </a:extLst>
          </p:cNvPr>
          <p:cNvPicPr>
            <a:picLocks noChangeAspect="1"/>
          </p:cNvPicPr>
          <p:nvPr/>
        </p:nvPicPr>
        <p:blipFill>
          <a:blip r:embed="rId4"/>
          <a:stretch>
            <a:fillRect/>
          </a:stretch>
        </p:blipFill>
        <p:spPr>
          <a:xfrm>
            <a:off x="2254087" y="6615012"/>
            <a:ext cx="2203289" cy="2364864"/>
          </a:xfrm>
          <a:prstGeom prst="rect">
            <a:avLst/>
          </a:prstGeom>
        </p:spPr>
      </p:pic>
    </p:spTree>
    <p:extLst>
      <p:ext uri="{BB962C8B-B14F-4D97-AF65-F5344CB8AC3E}">
        <p14:creationId xmlns:p14="http://schemas.microsoft.com/office/powerpoint/2010/main" val="151062770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e71fee4f-5f97-4de2-823b-9369fa1393c4" xsi:nil="true"/>
    <lcf76f155ced4ddcb4097134ff3c332f xmlns="2908a12f-7018-4f10-98c9-c731772af25e">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503D33744F8374A8B4281C442407CF7" ma:contentTypeVersion="17" ma:contentTypeDescription="Create a new document." ma:contentTypeScope="" ma:versionID="ee673ed1e988da99f9ce4b8921d19b37">
  <xsd:schema xmlns:xsd="http://www.w3.org/2001/XMLSchema" xmlns:xs="http://www.w3.org/2001/XMLSchema" xmlns:p="http://schemas.microsoft.com/office/2006/metadata/properties" xmlns:ns2="2908a12f-7018-4f10-98c9-c731772af25e" xmlns:ns3="e71fee4f-5f97-4de2-823b-9369fa1393c4" targetNamespace="http://schemas.microsoft.com/office/2006/metadata/properties" ma:root="true" ma:fieldsID="edcaad3e192c57d66f02998cd39e4cb5" ns2:_="" ns3:_="">
    <xsd:import namespace="2908a12f-7018-4f10-98c9-c731772af25e"/>
    <xsd:import namespace="e71fee4f-5f97-4de2-823b-9369fa1393c4"/>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LengthInSeconds" minOccurs="0"/>
                <xsd:element ref="ns2:MediaServiceGenerationTime" minOccurs="0"/>
                <xsd:element ref="ns2:MediaServiceEventHashCode" minOccurs="0"/>
                <xsd:element ref="ns2:MediaServiceOCR" minOccurs="0"/>
                <xsd:element ref="ns2:MediaServiceLocation" minOccurs="0"/>
                <xsd:element ref="ns2:lcf76f155ced4ddcb4097134ff3c332f" minOccurs="0"/>
                <xsd:element ref="ns3:TaxCatchAll" minOccurs="0"/>
                <xsd:element ref="ns3:SharedWithUsers" minOccurs="0"/>
                <xsd:element ref="ns3:SharedWithDetail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08a12f-7018-4f10-98c9-c731772af2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ad4b32f6-c7f0-419e-a731-5feea4194850"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71fee4f-5f97-4de2-823b-9369fa1393c4"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06f47a05-af9b-4a13-8e49-673b5be14f07}" ma:internalName="TaxCatchAll" ma:showField="CatchAllData" ma:web="e71fee4f-5f97-4de2-823b-9369fa1393c4">
      <xsd:complexType>
        <xsd:complexContent>
          <xsd:extension base="dms:MultiChoiceLookup">
            <xsd:sequence>
              <xsd:element name="Value" type="dms:Lookup" maxOccurs="unbounded" minOccurs="0" nillable="true"/>
            </xsd:sequence>
          </xsd:extension>
        </xsd:complexContent>
      </xsd:complexType>
    </xsd:element>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6FA7AF4-FBDB-4539-8A92-CF617875A7E1}">
  <ds:schemaRefs>
    <ds:schemaRef ds:uri="e71fee4f-5f97-4de2-823b-9369fa1393c4"/>
    <ds:schemaRef ds:uri="http://purl.org/dc/terms/"/>
    <ds:schemaRef ds:uri="http://www.w3.org/XML/1998/namespace"/>
    <ds:schemaRef ds:uri="http://schemas.microsoft.com/office/2006/documentManagement/types"/>
    <ds:schemaRef ds:uri="http://purl.org/dc/dcmitype/"/>
    <ds:schemaRef ds:uri="http://schemas.microsoft.com/office/infopath/2007/PartnerControls"/>
    <ds:schemaRef ds:uri="2908a12f-7018-4f10-98c9-c731772af25e"/>
    <ds:schemaRef ds:uri="http://schemas.openxmlformats.org/package/2006/metadata/core-properties"/>
    <ds:schemaRef ds:uri="http://schemas.microsoft.com/office/2006/metadata/properties"/>
    <ds:schemaRef ds:uri="http://purl.org/dc/elements/1.1/"/>
  </ds:schemaRefs>
</ds:datastoreItem>
</file>

<file path=customXml/itemProps2.xml><?xml version="1.0" encoding="utf-8"?>
<ds:datastoreItem xmlns:ds="http://schemas.openxmlformats.org/officeDocument/2006/customXml" ds:itemID="{6819D4CD-A37D-405F-BD96-6AC2D7D2763E}">
  <ds:schemaRefs>
    <ds:schemaRef ds:uri="http://schemas.microsoft.com/sharepoint/v3/contenttype/forms"/>
  </ds:schemaRefs>
</ds:datastoreItem>
</file>

<file path=customXml/itemProps3.xml><?xml version="1.0" encoding="utf-8"?>
<ds:datastoreItem xmlns:ds="http://schemas.openxmlformats.org/officeDocument/2006/customXml" ds:itemID="{60EE66DD-B4A8-4C2F-B57E-512C8D8BB14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908a12f-7018-4f10-98c9-c731772af25e"/>
    <ds:schemaRef ds:uri="e71fee4f-5f97-4de2-823b-9369fa1393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47781</TotalTime>
  <Words>326</Words>
  <Application>Microsoft Office PowerPoint</Application>
  <PresentationFormat>On-screen Show (4:3)</PresentationFormat>
  <Paragraphs>22</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Calibri Light</vt:lpstr>
      <vt:lpstr>Comic Sans MS</vt:lpstr>
      <vt:lpstr>Times New Roman</vt:lpstr>
      <vt:lpstr>Twinkl Cursive Looped</vt:lpstr>
      <vt:lpstr>Office Theme</vt:lpstr>
      <vt:lpstr>PowerPoint Presentation</vt:lpstr>
    </vt:vector>
  </TitlesOfParts>
  <Company>St Mary of Charity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EJacobs</dc:creator>
  <cp:lastModifiedBy>JSharvin</cp:lastModifiedBy>
  <cp:revision>151</cp:revision>
  <cp:lastPrinted>2023-11-03T12:26:27Z</cp:lastPrinted>
  <dcterms:created xsi:type="dcterms:W3CDTF">2017-09-04T13:37:37Z</dcterms:created>
  <dcterms:modified xsi:type="dcterms:W3CDTF">2024-01-31T14:19:56Z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0x0101007503D33744F8374A8B4281C442407CF7</vt:lpwstr>
  </property>
</Properties>
</file>