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FABA07-1F68-4F8A-AB14-3B356C20483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FDA728-825D-4D55-B32A-E1BCC9D7F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29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8C20EF2C-9E7A-E56D-E8EA-487AC03F1E3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247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370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371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966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67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800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504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983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229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14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290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17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hyperlink" Target="https://www.google.co.uk/url?sa=i&amp;rct=j&amp;q=&amp;esrc=s&amp;source=images&amp;cd=&amp;cad=rja&amp;uact=8&amp;ved=0ahUKEwjk99HywrHVAhVCPRQKHUEoCBEQjRwIBw&amp;url=https://www.kent-teach.com/School/Directory/Details.aspx?SchoolID%3D2112&amp;psig=AFQjCNESKU1GifISviE-sk_wwOMmHdeqNA&amp;ust=1501521837155394" TargetMode="Externa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2CAC97C-20FC-4861-8E67-9B3729FAE100}"/>
              </a:ext>
            </a:extLst>
          </p:cNvPr>
          <p:cNvSpPr txBox="1"/>
          <p:nvPr/>
        </p:nvSpPr>
        <p:spPr>
          <a:xfrm>
            <a:off x="691659" y="0"/>
            <a:ext cx="508963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dirty="0">
                <a:latin typeface="Twinkl Cursive Looped" panose="02000000000000000000" pitchFamily="2" charset="0"/>
              </a:rPr>
              <a:t>Year 5 - Term 1 – Let’s Explore America!</a:t>
            </a:r>
          </a:p>
          <a:p>
            <a:r>
              <a:rPr lang="en-US" sz="1700" b="1" dirty="0">
                <a:latin typeface="Twinkl Cursive Looped" panose="02000000000000000000" pitchFamily="2" charset="0"/>
              </a:rPr>
              <a:t>Art Technique: Painting</a:t>
            </a:r>
          </a:p>
          <a:p>
            <a:r>
              <a:rPr lang="en-US" sz="1700" b="1" dirty="0">
                <a:latin typeface="Twinkl Cursive Looped" panose="02000000000000000000" pitchFamily="2" charset="0"/>
              </a:rPr>
              <a:t>Brief: </a:t>
            </a:r>
            <a:r>
              <a:rPr lang="en-GB" sz="1700" b="1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Life in full colour</a:t>
            </a:r>
            <a:r>
              <a:rPr lang="en-GB" sz="17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how is colour used in art? </a:t>
            </a:r>
            <a:endParaRPr lang="en-GB" sz="1700" b="1" dirty="0">
              <a:latin typeface="Twinkl Cursive Looped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DD1C70-8E73-47BB-AD43-85C93CCA1ED8}"/>
              </a:ext>
            </a:extLst>
          </p:cNvPr>
          <p:cNvSpPr/>
          <p:nvPr/>
        </p:nvSpPr>
        <p:spPr>
          <a:xfrm>
            <a:off x="72968" y="1157117"/>
            <a:ext cx="5644972" cy="179914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US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will know: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to use and apply a range of paint, paint tools and techniques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to mix and match colours to create atmosphere and light effects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to create a background using a wash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to identify, mix and use primary, secondary, complementary and contrasting colours, monochrome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different paints can produce different tints, tones and shades e.g. compare watercolour and acrylic</a:t>
            </a:r>
          </a:p>
        </p:txBody>
      </p:sp>
      <p:pic>
        <p:nvPicPr>
          <p:cNvPr id="20" name="Picture 19" descr="Image result for st mary of charity primary school">
            <a:hlinkClick r:id="rId2" tgtFrame="&quot;_blank&quot;"/>
            <a:extLst>
              <a:ext uri="{FF2B5EF4-FFF2-40B4-BE49-F238E27FC236}">
                <a16:creationId xmlns:a16="http://schemas.microsoft.com/office/drawing/2014/main" id="{B5271815-3811-4C18-817D-F852FFA5052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1659" cy="693632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2307870F-AE7A-4CE2-B1BE-57A1D9EC8E4A}"/>
              </a:ext>
            </a:extLst>
          </p:cNvPr>
          <p:cNvSpPr/>
          <p:nvPr/>
        </p:nvSpPr>
        <p:spPr>
          <a:xfrm>
            <a:off x="6823998" y="3244507"/>
            <a:ext cx="21533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 err="1">
                <a:latin typeface="Twinkl Cursive Looped" panose="02000000000000000000" pitchFamily="2" charset="0"/>
              </a:rPr>
              <a:t>Colours</a:t>
            </a:r>
            <a:r>
              <a:rPr lang="en-US" sz="1400" dirty="0">
                <a:latin typeface="Twinkl Cursive Looped" panose="02000000000000000000" pitchFamily="2" charset="0"/>
              </a:rPr>
              <a:t> that are opposite on the </a:t>
            </a:r>
            <a:r>
              <a:rPr lang="en-US" sz="1400" dirty="0" err="1">
                <a:latin typeface="Twinkl Cursive Looped" panose="02000000000000000000" pitchFamily="2" charset="0"/>
              </a:rPr>
              <a:t>colour</a:t>
            </a:r>
            <a:r>
              <a:rPr lang="en-US" sz="1400" dirty="0">
                <a:latin typeface="Twinkl Cursive Looped" panose="02000000000000000000" pitchFamily="2" charset="0"/>
              </a:rPr>
              <a:t> wheel.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3E6CF63-639A-4EDE-B3F9-3CC7E90CB4C6}"/>
              </a:ext>
            </a:extLst>
          </p:cNvPr>
          <p:cNvSpPr/>
          <p:nvPr/>
        </p:nvSpPr>
        <p:spPr>
          <a:xfrm>
            <a:off x="6297985" y="4014367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An image using varying tones of only one </a:t>
            </a:r>
            <a:r>
              <a:rPr lang="en-US" sz="1400" dirty="0" err="1">
                <a:latin typeface="Twinkl Cursive Looped" panose="02000000000000000000" pitchFamily="2" charset="0"/>
              </a:rPr>
              <a:t>colour</a:t>
            </a:r>
            <a:r>
              <a:rPr lang="en-US" sz="1400" dirty="0">
                <a:latin typeface="Twinkl Cursive Looped" panose="02000000000000000000" pitchFamily="2" charset="0"/>
              </a:rPr>
              <a:t>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B6A24A-8102-4DC5-9E99-BF13BE555CAC}"/>
              </a:ext>
            </a:extLst>
          </p:cNvPr>
          <p:cNvSpPr/>
          <p:nvPr/>
        </p:nvSpPr>
        <p:spPr>
          <a:xfrm>
            <a:off x="6297985" y="4723255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Lightening a </a:t>
            </a:r>
            <a:r>
              <a:rPr lang="en-US" sz="1400" dirty="0" err="1">
                <a:latin typeface="Twinkl Cursive Looped" panose="02000000000000000000" pitchFamily="2" charset="0"/>
              </a:rPr>
              <a:t>colour</a:t>
            </a:r>
            <a:r>
              <a:rPr lang="en-US" sz="1400" dirty="0">
                <a:latin typeface="Twinkl Cursive Looped" panose="02000000000000000000" pitchFamily="2" charset="0"/>
              </a:rPr>
              <a:t> by adding white.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B508AFE-C97B-4302-A0D6-A863850B845F}"/>
              </a:ext>
            </a:extLst>
          </p:cNvPr>
          <p:cNvSpPr/>
          <p:nvPr/>
        </p:nvSpPr>
        <p:spPr>
          <a:xfrm>
            <a:off x="6297985" y="6217187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The lightness of darkness of a </a:t>
            </a:r>
            <a:r>
              <a:rPr lang="en-US" sz="1400" dirty="0" err="1">
                <a:latin typeface="Twinkl Cursive Looped" panose="02000000000000000000" pitchFamily="2" charset="0"/>
              </a:rPr>
              <a:t>colour</a:t>
            </a:r>
            <a:r>
              <a:rPr lang="en-US" sz="1400" dirty="0">
                <a:latin typeface="Twinkl Cursive Looped" panose="02000000000000000000" pitchFamily="2" charset="0"/>
              </a:rPr>
              <a:t>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D4A8D1E-88C8-4B0B-805A-FF8C1B7DEFAA}"/>
              </a:ext>
            </a:extLst>
          </p:cNvPr>
          <p:cNvSpPr/>
          <p:nvPr/>
        </p:nvSpPr>
        <p:spPr>
          <a:xfrm>
            <a:off x="1673525" y="3022715"/>
            <a:ext cx="3999298" cy="413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u="sng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Artists and Art Works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8AC0737-D3F6-4265-A246-2678975B2722}"/>
              </a:ext>
            </a:extLst>
          </p:cNvPr>
          <p:cNvSpPr/>
          <p:nvPr/>
        </p:nvSpPr>
        <p:spPr>
          <a:xfrm>
            <a:off x="5715817" y="2863936"/>
            <a:ext cx="3450498" cy="349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18C17DA-C296-E503-852F-B867E825FBA3}"/>
              </a:ext>
            </a:extLst>
          </p:cNvPr>
          <p:cNvSpPr txBox="1"/>
          <p:nvPr/>
        </p:nvSpPr>
        <p:spPr>
          <a:xfrm>
            <a:off x="1316617" y="5206372"/>
            <a:ext cx="2923113" cy="381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Florence Miller Pierce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AAD608B-0FCD-4424-4E5A-41616E384C96}"/>
              </a:ext>
            </a:extLst>
          </p:cNvPr>
          <p:cNvSpPr txBox="1"/>
          <p:nvPr/>
        </p:nvSpPr>
        <p:spPr>
          <a:xfrm>
            <a:off x="64825" y="3036423"/>
            <a:ext cx="1261261" cy="316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Andy Warhol</a:t>
            </a:r>
            <a:endParaRPr lang="en-GB" sz="1200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14B197C-5AA7-7099-55A8-EC2076184DD1}"/>
              </a:ext>
            </a:extLst>
          </p:cNvPr>
          <p:cNvSpPr txBox="1"/>
          <p:nvPr/>
        </p:nvSpPr>
        <p:spPr>
          <a:xfrm>
            <a:off x="4074191" y="6440474"/>
            <a:ext cx="1722433" cy="381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Ad Reinhardt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790C9FD-3CA3-878E-60A6-318AD18D32A2}"/>
              </a:ext>
            </a:extLst>
          </p:cNvPr>
          <p:cNvSpPr txBox="1"/>
          <p:nvPr/>
        </p:nvSpPr>
        <p:spPr>
          <a:xfrm>
            <a:off x="4130513" y="3420508"/>
            <a:ext cx="1575668" cy="381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Mark Rothko</a:t>
            </a:r>
          </a:p>
        </p:txBody>
      </p:sp>
      <p:sp>
        <p:nvSpPr>
          <p:cNvPr id="1049" name="Rectangle 1048">
            <a:extLst>
              <a:ext uri="{FF2B5EF4-FFF2-40B4-BE49-F238E27FC236}">
                <a16:creationId xmlns:a16="http://schemas.microsoft.com/office/drawing/2014/main" id="{EFFB3BEC-92A1-77AB-F836-D68A7E00E193}"/>
              </a:ext>
            </a:extLst>
          </p:cNvPr>
          <p:cNvSpPr/>
          <p:nvPr/>
        </p:nvSpPr>
        <p:spPr>
          <a:xfrm>
            <a:off x="6297985" y="5558135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Darkening a </a:t>
            </a:r>
            <a:r>
              <a:rPr lang="en-US" sz="1400" dirty="0" err="1">
                <a:latin typeface="Twinkl Cursive Looped" panose="02000000000000000000" pitchFamily="2" charset="0"/>
              </a:rPr>
              <a:t>colour</a:t>
            </a:r>
            <a:r>
              <a:rPr lang="en-US" sz="1400" dirty="0">
                <a:latin typeface="Twinkl Cursive Looped" panose="02000000000000000000" pitchFamily="2" charset="0"/>
              </a:rPr>
              <a:t> by adding black.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630532E5-06E4-A8C0-0E42-33694A42D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8" y="3336547"/>
            <a:ext cx="1253578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ee the source image">
            <a:extLst>
              <a:ext uri="{FF2B5EF4-FFF2-40B4-BE49-F238E27FC236}">
                <a16:creationId xmlns:a16="http://schemas.microsoft.com/office/drawing/2014/main" id="{C49D28C5-256F-BF03-53C8-BB1211D98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410" y="3742250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ee the source image">
            <a:extLst>
              <a:ext uri="{FF2B5EF4-FFF2-40B4-BE49-F238E27FC236}">
                <a16:creationId xmlns:a16="http://schemas.microsoft.com/office/drawing/2014/main" id="{6CBBE77F-22EF-ED76-42C9-AA1418CD5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409" y="5045885"/>
            <a:ext cx="1259999" cy="1407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ee the source image">
            <a:extLst>
              <a:ext uri="{FF2B5EF4-FFF2-40B4-BE49-F238E27FC236}">
                <a16:creationId xmlns:a16="http://schemas.microsoft.com/office/drawing/2014/main" id="{4DF776A2-8C5B-3A42-3F9F-2E9BE6DDD6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174" y="5562261"/>
            <a:ext cx="2700000" cy="118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icture">
            <a:extLst>
              <a:ext uri="{FF2B5EF4-FFF2-40B4-BE49-F238E27FC236}">
                <a16:creationId xmlns:a16="http://schemas.microsoft.com/office/drawing/2014/main" id="{4B038AB0-581B-7197-2575-8143BAA565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2"/>
          <a:stretch/>
        </p:blipFill>
        <p:spPr bwMode="auto">
          <a:xfrm>
            <a:off x="2954510" y="3407146"/>
            <a:ext cx="1260000" cy="151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9BF1EC6-DCF9-4B4A-2CB6-1C6B9443A19D}"/>
              </a:ext>
            </a:extLst>
          </p:cNvPr>
          <p:cNvSpPr txBox="1"/>
          <p:nvPr/>
        </p:nvSpPr>
        <p:spPr>
          <a:xfrm>
            <a:off x="2778173" y="4916122"/>
            <a:ext cx="1575667" cy="316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Jessic</a:t>
            </a:r>
            <a:r>
              <a:rPr lang="en-GB" sz="14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 Hoffman</a:t>
            </a:r>
            <a:endParaRPr lang="en-GB" sz="1200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60" name="Picture 12" descr="See the source image">
            <a:extLst>
              <a:ext uri="{FF2B5EF4-FFF2-40B4-BE49-F238E27FC236}">
                <a16:creationId xmlns:a16="http://schemas.microsoft.com/office/drawing/2014/main" id="{ECA74E74-82BF-EBFD-0D5E-1E465D7F0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432" y="3417890"/>
            <a:ext cx="1119426" cy="151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See the source image">
            <a:extLst>
              <a:ext uri="{FF2B5EF4-FFF2-40B4-BE49-F238E27FC236}">
                <a16:creationId xmlns:a16="http://schemas.microsoft.com/office/drawing/2014/main" id="{B2C484CB-A925-DC7A-C1AB-0D7E88A4C2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472"/>
          <a:stretch/>
        </p:blipFill>
        <p:spPr bwMode="auto">
          <a:xfrm>
            <a:off x="243967" y="4635034"/>
            <a:ext cx="910660" cy="177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120D660-3A75-7129-A28E-07FA0FC63E5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83998" y="3191739"/>
            <a:ext cx="540000" cy="6129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D8DB9A4-9D8C-0A8F-223D-DDF797EB735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57985" y="3983051"/>
            <a:ext cx="540000" cy="62771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35CEAFB-47E1-AF00-A5DC-85BE2CA6F58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57985" y="4717720"/>
            <a:ext cx="540000" cy="61949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9A601F1-4BCC-14D9-C692-D9FBFDDE139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757985" y="6170616"/>
            <a:ext cx="540000" cy="6163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B8BB2E9-D631-CFE4-27D6-B1691EDE17E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757985" y="5444167"/>
            <a:ext cx="540000" cy="61949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ACD789A-45C5-9AF7-C651-CED4152B1B42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3826" r="4200" b="2710"/>
          <a:stretch/>
        </p:blipFill>
        <p:spPr>
          <a:xfrm>
            <a:off x="6063712" y="82021"/>
            <a:ext cx="2756830" cy="274186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6BB0C093-D985-5093-3DF2-26957FC4D532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743808" y="3185147"/>
            <a:ext cx="540000" cy="61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6361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8" ma:contentTypeDescription="Create a new document." ma:contentTypeScope="" ma:versionID="d74b942a069d029fababd0c139134c90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d5043d10f309c284813e0c559d2e2972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B12738-4B73-4F92-9F07-6D8B414F63B5}"/>
</file>

<file path=customXml/itemProps2.xml><?xml version="1.0" encoding="utf-8"?>
<ds:datastoreItem xmlns:ds="http://schemas.openxmlformats.org/officeDocument/2006/customXml" ds:itemID="{CBA96FFA-454B-40B8-B3F3-2A40EC46816F}"/>
</file>

<file path=customXml/itemProps3.xml><?xml version="1.0" encoding="utf-8"?>
<ds:datastoreItem xmlns:ds="http://schemas.openxmlformats.org/officeDocument/2006/customXml" ds:itemID="{B35CEE0B-2DBE-4D55-B143-788E721BCF91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266</TotalTime>
  <Words>161</Words>
  <Application>Microsoft Office PowerPoint</Application>
  <PresentationFormat>On-screen Show (4:3)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Symbol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E Jacobs</dc:creator>
  <cp:lastModifiedBy>Daniel Fullbrook</cp:lastModifiedBy>
  <cp:revision>15</cp:revision>
  <dcterms:created xsi:type="dcterms:W3CDTF">2022-06-09T08:52:47Z</dcterms:created>
  <dcterms:modified xsi:type="dcterms:W3CDTF">2022-08-31T14:17:58Z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</Properties>
</file>