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5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10" descr="See the source image">
            <a:extLst>
              <a:ext uri="{FF2B5EF4-FFF2-40B4-BE49-F238E27FC236}">
                <a16:creationId xmlns:a16="http://schemas.microsoft.com/office/drawing/2014/main" id="{4B412B7E-01D0-FF88-DD11-AD351A4C3E2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00" y="0"/>
            <a:ext cx="9147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8247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370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371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966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667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800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504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983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229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514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290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171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hyperlink" Target="https://www.google.co.uk/url?sa=i&amp;rct=j&amp;q=&amp;esrc=s&amp;source=images&amp;cd=&amp;cad=rja&amp;uact=8&amp;ved=0ahUKEwjk99HywrHVAhVCPRQKHUEoCBEQjRwIBw&amp;url=https://www.kent-teach.com/School/Directory/Details.aspx?SchoolID%3D2112&amp;psig=AFQjCNESKU1GifISviE-sk_wwOMmHdeqNA&amp;ust=1501521837155394" TargetMode="External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2CAC97C-20FC-4861-8E67-9B3729FAE100}"/>
              </a:ext>
            </a:extLst>
          </p:cNvPr>
          <p:cNvSpPr txBox="1"/>
          <p:nvPr/>
        </p:nvSpPr>
        <p:spPr>
          <a:xfrm>
            <a:off x="691659" y="0"/>
            <a:ext cx="508963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b="1" dirty="0">
                <a:latin typeface="Twinkl Cursive Looped" panose="02000000000000000000" pitchFamily="2" charset="0"/>
              </a:rPr>
              <a:t>Year 3 - Term 1 - Viva </a:t>
            </a:r>
            <a:r>
              <a:rPr lang="en-US" sz="1700" b="1" dirty="0" err="1">
                <a:latin typeface="Twinkl Cursive Looped" panose="02000000000000000000" pitchFamily="2" charset="0"/>
              </a:rPr>
              <a:t>Espana</a:t>
            </a:r>
            <a:r>
              <a:rPr lang="en-US" sz="1700" b="1" dirty="0">
                <a:latin typeface="Twinkl Cursive Looped" panose="02000000000000000000" pitchFamily="2" charset="0"/>
              </a:rPr>
              <a:t> (Europe)     </a:t>
            </a:r>
          </a:p>
          <a:p>
            <a:r>
              <a:rPr lang="en-US" sz="1700" b="1" dirty="0">
                <a:latin typeface="Twinkl Cursive Looped" panose="02000000000000000000" pitchFamily="2" charset="0"/>
              </a:rPr>
              <a:t>Art Technique: Collage (mosaic)</a:t>
            </a:r>
          </a:p>
          <a:p>
            <a:r>
              <a:rPr lang="en-US" sz="1700" b="1" dirty="0">
                <a:latin typeface="Twinkl Cursive Looped" panose="02000000000000000000" pitchFamily="2" charset="0"/>
              </a:rPr>
              <a:t>Brief: Enhancing Places and Spaces </a:t>
            </a:r>
            <a:r>
              <a:rPr lang="en-GB" sz="18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– how can we use mosaic to enhance areas around our school / local area?</a:t>
            </a:r>
            <a:endParaRPr lang="en-GB" sz="1700" b="1" dirty="0">
              <a:latin typeface="Twinkl Cursive Looped" panose="02000000000000000000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4DD1C70-8E73-47BB-AD43-85C93CCA1ED8}"/>
              </a:ext>
            </a:extLst>
          </p:cNvPr>
          <p:cNvSpPr/>
          <p:nvPr/>
        </p:nvSpPr>
        <p:spPr>
          <a:xfrm>
            <a:off x="60565" y="1501636"/>
            <a:ext cx="5644972" cy="14086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en-US" sz="1300" dirty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 will know:</a:t>
            </a:r>
          </a:p>
          <a:p>
            <a:pPr marL="285750" indent="-28575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300" dirty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What a mosaic is</a:t>
            </a:r>
            <a:endParaRPr lang="en-GB" sz="1300" dirty="0"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 algn="just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300" dirty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Where mosaics have been used in the past and in different cultures</a:t>
            </a:r>
            <a:endParaRPr lang="en-GB" sz="1300" dirty="0"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 algn="just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300" dirty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How a mosaic is created to show a recognisable form or pattern </a:t>
            </a:r>
            <a:endParaRPr lang="en-GB" sz="1300" dirty="0"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 algn="just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300" dirty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 that materials can be overlapped in a mosaic </a:t>
            </a:r>
            <a:endParaRPr lang="en-GB" sz="1300" dirty="0"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 algn="just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300" dirty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 that mosaics can show pattern and tessellation </a:t>
            </a:r>
          </a:p>
          <a:p>
            <a:pPr lvl="0" algn="just">
              <a:lnSpc>
                <a:spcPct val="107000"/>
              </a:lnSpc>
              <a:spcAft>
                <a:spcPts val="0"/>
              </a:spcAft>
            </a:pPr>
            <a:endParaRPr lang="en-GB" sz="200" dirty="0">
              <a:solidFill>
                <a:srgbClr val="000000"/>
              </a:solidFill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whc.unesco.org/uploads/thumbs/site_0320_0049-1000-667-20151104160018.jpg">
            <a:extLst>
              <a:ext uri="{FF2B5EF4-FFF2-40B4-BE49-F238E27FC236}">
                <a16:creationId xmlns:a16="http://schemas.microsoft.com/office/drawing/2014/main" id="{82780520-34E6-4487-8EC7-AFFCBED064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01" y="3879076"/>
            <a:ext cx="1889016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2578B79-8980-4FC5-95A4-575A8533853A}"/>
              </a:ext>
            </a:extLst>
          </p:cNvPr>
          <p:cNvSpPr/>
          <p:nvPr/>
        </p:nvSpPr>
        <p:spPr>
          <a:xfrm>
            <a:off x="-163518" y="3590529"/>
            <a:ext cx="2698595" cy="381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Antonio Gaudi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785CDA5-ACD5-4EB1-97F2-F90EE7662C08}"/>
              </a:ext>
            </a:extLst>
          </p:cNvPr>
          <p:cNvSpPr/>
          <p:nvPr/>
        </p:nvSpPr>
        <p:spPr>
          <a:xfrm>
            <a:off x="3968467" y="5221244"/>
            <a:ext cx="1792148" cy="940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Roman Mosaic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2800" b="1" dirty="0">
              <a:effectLst/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mosaic">
            <a:extLst>
              <a:ext uri="{FF2B5EF4-FFF2-40B4-BE49-F238E27FC236}">
                <a16:creationId xmlns:a16="http://schemas.microsoft.com/office/drawing/2014/main" id="{3CF623EB-ABF1-4967-A2FE-D7F9EC4C56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467" y="5531694"/>
            <a:ext cx="1803602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 descr="Image result for st mary of charity primary school">
            <a:hlinkClick r:id="rId4" tgtFrame="&quot;_blank&quot;"/>
            <a:extLst>
              <a:ext uri="{FF2B5EF4-FFF2-40B4-BE49-F238E27FC236}">
                <a16:creationId xmlns:a16="http://schemas.microsoft.com/office/drawing/2014/main" id="{B5271815-3811-4C18-817D-F852FFA50527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91659" cy="693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F9AA48A-5ADB-478F-98B3-95391F11910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80409" b="50414"/>
          <a:stretch/>
        </p:blipFill>
        <p:spPr>
          <a:xfrm>
            <a:off x="5776744" y="422874"/>
            <a:ext cx="629279" cy="792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3796C84-6F96-411F-84A1-802F1FF13E7C}"/>
              </a:ext>
            </a:extLst>
          </p:cNvPr>
          <p:cNvSpPr/>
          <p:nvPr/>
        </p:nvSpPr>
        <p:spPr>
          <a:xfrm>
            <a:off x="6372508" y="517853"/>
            <a:ext cx="269947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Decorating a surface with designs using small pieces of material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D8E6F69B-D871-4287-A50A-CC96892760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0054" r="60389" b="50000"/>
          <a:stretch/>
        </p:blipFill>
        <p:spPr>
          <a:xfrm>
            <a:off x="5777293" y="1363395"/>
            <a:ext cx="622990" cy="7920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4B6FE239-73C1-41FB-B622-15EA4B82442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0815" r="80613"/>
          <a:stretch/>
        </p:blipFill>
        <p:spPr>
          <a:xfrm>
            <a:off x="5782893" y="2303916"/>
            <a:ext cx="627803" cy="792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664A694-8039-40AB-B3BC-D8E3BCD041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0202" t="50405" r="60649"/>
          <a:stretch/>
        </p:blipFill>
        <p:spPr>
          <a:xfrm>
            <a:off x="5781290" y="3244437"/>
            <a:ext cx="614996" cy="7920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A8922B8-ABB9-4B18-AA70-C3FBEC2FA42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166" t="51224" r="40277"/>
          <a:stretch/>
        </p:blipFill>
        <p:spPr>
          <a:xfrm>
            <a:off x="5772069" y="4184958"/>
            <a:ext cx="638627" cy="792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5B30BE6-7096-4C8A-9BA2-743A6053DA4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0334" t="50815" r="20313"/>
          <a:stretch/>
        </p:blipFill>
        <p:spPr>
          <a:xfrm>
            <a:off x="5753463" y="5125479"/>
            <a:ext cx="626714" cy="7920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E004286C-D854-41FF-A174-002041EDB2F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0502" t="51224"/>
          <a:stretch/>
        </p:blipFill>
        <p:spPr>
          <a:xfrm>
            <a:off x="5796323" y="6066000"/>
            <a:ext cx="636693" cy="792000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D4301DE3-143D-4260-B34B-64169AB9A3BC}"/>
              </a:ext>
            </a:extLst>
          </p:cNvPr>
          <p:cNvSpPr/>
          <p:nvPr/>
        </p:nvSpPr>
        <p:spPr>
          <a:xfrm>
            <a:off x="6380177" y="1465955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The ideas and customs of a group of people 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307870F-AE7A-4CE2-B1BE-57A1D9EC8E4A}"/>
              </a:ext>
            </a:extLst>
          </p:cNvPr>
          <p:cNvSpPr/>
          <p:nvPr/>
        </p:nvSpPr>
        <p:spPr>
          <a:xfrm>
            <a:off x="6372508" y="2393508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A shape or design that is easy to </a:t>
            </a:r>
            <a:r>
              <a:rPr lang="en-US" sz="1400" dirty="0" err="1">
                <a:latin typeface="Twinkl Cursive Looped" panose="02000000000000000000" pitchFamily="2" charset="0"/>
              </a:rPr>
              <a:t>recognise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7FDBFEF-074D-44EB-B36F-8A68A21B0F12}"/>
              </a:ext>
            </a:extLst>
          </p:cNvPr>
          <p:cNvSpPr/>
          <p:nvPr/>
        </p:nvSpPr>
        <p:spPr>
          <a:xfrm>
            <a:off x="6380177" y="3376111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How pieces are combined or arranged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3E6CF63-639A-4EDE-B3F9-3CC7E90CB4C6}"/>
              </a:ext>
            </a:extLst>
          </p:cNvPr>
          <p:cNvSpPr/>
          <p:nvPr/>
        </p:nvSpPr>
        <p:spPr>
          <a:xfrm>
            <a:off x="6372508" y="4319348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A design in which lines, shapes, forms or colours are repeated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B6A24A-8102-4DC5-9E99-BF13BE555CAC}"/>
              </a:ext>
            </a:extLst>
          </p:cNvPr>
          <p:cNvSpPr/>
          <p:nvPr/>
        </p:nvSpPr>
        <p:spPr>
          <a:xfrm>
            <a:off x="6372508" y="5228039"/>
            <a:ext cx="269947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Pieces that extend past and cover another part, or go in front of it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B508AFE-C97B-4302-A0D6-A863850B845F}"/>
              </a:ext>
            </a:extLst>
          </p:cNvPr>
          <p:cNvSpPr/>
          <p:nvPr/>
        </p:nvSpPr>
        <p:spPr>
          <a:xfrm>
            <a:off x="6372508" y="6132587"/>
            <a:ext cx="269947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A pattern of repeated shapes that fit together closely, without gaps or overlapping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D4A8D1E-88C8-4B0B-805A-FF8C1B7DEFAA}"/>
              </a:ext>
            </a:extLst>
          </p:cNvPr>
          <p:cNvSpPr/>
          <p:nvPr/>
        </p:nvSpPr>
        <p:spPr>
          <a:xfrm>
            <a:off x="60565" y="3022715"/>
            <a:ext cx="5612258" cy="413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u="sng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Key Artists and Art Works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8AC0737-D3F6-4265-A246-2678975B2722}"/>
              </a:ext>
            </a:extLst>
          </p:cNvPr>
          <p:cNvSpPr/>
          <p:nvPr/>
        </p:nvSpPr>
        <p:spPr>
          <a:xfrm>
            <a:off x="5753463" y="41995"/>
            <a:ext cx="3450498" cy="349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u="sng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Key Vocabulary</a:t>
            </a:r>
          </a:p>
        </p:txBody>
      </p:sp>
      <p:pic>
        <p:nvPicPr>
          <p:cNvPr id="2" name="Picture 2" descr="See the source image">
            <a:extLst>
              <a:ext uri="{FF2B5EF4-FFF2-40B4-BE49-F238E27FC236}">
                <a16:creationId xmlns:a16="http://schemas.microsoft.com/office/drawing/2014/main" id="{97DE4FBC-C557-FC66-BA6E-FDC79AA31E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328" y="5523974"/>
            <a:ext cx="1358963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1CB3F76-3CC9-3A54-5D39-14C3D702A75D}"/>
              </a:ext>
            </a:extLst>
          </p:cNvPr>
          <p:cNvSpPr/>
          <p:nvPr/>
        </p:nvSpPr>
        <p:spPr>
          <a:xfrm>
            <a:off x="2570795" y="5237153"/>
            <a:ext cx="1341496" cy="940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Sonia King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2800" b="1" dirty="0">
              <a:effectLst/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4" descr="See the source image">
            <a:extLst>
              <a:ext uri="{FF2B5EF4-FFF2-40B4-BE49-F238E27FC236}">
                <a16:creationId xmlns:a16="http://schemas.microsoft.com/office/drawing/2014/main" id="{8975456C-1840-F4AE-4FE8-23EDF1ED00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175" y="3847743"/>
            <a:ext cx="168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8FA81E2-4F51-4487-A27A-68743B1C97CE}"/>
              </a:ext>
            </a:extLst>
          </p:cNvPr>
          <p:cNvSpPr/>
          <p:nvPr/>
        </p:nvSpPr>
        <p:spPr>
          <a:xfrm>
            <a:off x="3760658" y="3559196"/>
            <a:ext cx="1680000" cy="940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Isaiah </a:t>
            </a:r>
            <a:r>
              <a:rPr lang="en-GB" b="1" dirty="0" err="1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Zagar</a:t>
            </a:r>
            <a:endParaRPr lang="en-GB" b="1" dirty="0"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2800" b="1" dirty="0">
              <a:effectLst/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Picture 6" descr="See the source image">
            <a:extLst>
              <a:ext uri="{FF2B5EF4-FFF2-40B4-BE49-F238E27FC236}">
                <a16:creationId xmlns:a16="http://schemas.microsoft.com/office/drawing/2014/main" id="{6D3B8B3D-C12F-0273-D988-424A40788F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42" y="5527840"/>
            <a:ext cx="945292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D3D29C7-A94E-A9B6-7FED-9F0F5B2DFE33}"/>
              </a:ext>
            </a:extLst>
          </p:cNvPr>
          <p:cNvSpPr/>
          <p:nvPr/>
        </p:nvSpPr>
        <p:spPr>
          <a:xfrm>
            <a:off x="116328" y="5274661"/>
            <a:ext cx="945292" cy="841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Jim </a:t>
            </a:r>
            <a:r>
              <a:rPr lang="en-GB" sz="1200" b="1" dirty="0" err="1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Bachor</a:t>
            </a:r>
            <a:endParaRPr lang="en-GB" sz="1200" b="1" dirty="0"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2800" b="1" dirty="0">
              <a:effectLst/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2" name="Picture 8" descr="See the source image">
            <a:extLst>
              <a:ext uri="{FF2B5EF4-FFF2-40B4-BE49-F238E27FC236}">
                <a16:creationId xmlns:a16="http://schemas.microsoft.com/office/drawing/2014/main" id="{A84B07BE-4948-E0E6-7672-2BA4AF3BB3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985" y="5527840"/>
            <a:ext cx="1324167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FBF10BD9-7498-9DA7-4503-468A22CDB39C}"/>
              </a:ext>
            </a:extLst>
          </p:cNvPr>
          <p:cNvSpPr/>
          <p:nvPr/>
        </p:nvSpPr>
        <p:spPr>
          <a:xfrm>
            <a:off x="1172984" y="5274662"/>
            <a:ext cx="1324167" cy="841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Pietro </a:t>
            </a:r>
            <a:r>
              <a:rPr lang="en-GB" sz="1200" b="1" dirty="0" err="1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Cavallini</a:t>
            </a:r>
            <a:endParaRPr lang="en-GB" sz="1200" b="1" dirty="0"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2800" b="1" dirty="0">
              <a:effectLst/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6" name="Picture 12">
            <a:extLst>
              <a:ext uri="{FF2B5EF4-FFF2-40B4-BE49-F238E27FC236}">
                <a16:creationId xmlns:a16="http://schemas.microsoft.com/office/drawing/2014/main" id="{9FC7BC75-FDC3-44C7-54B0-E45EFE7214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696" y="3621851"/>
            <a:ext cx="1110015" cy="1508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76361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03D33744F8374A8B4281C442407CF7" ma:contentTypeVersion="18" ma:contentTypeDescription="Create a new document." ma:contentTypeScope="" ma:versionID="d74b942a069d029fababd0c139134c90">
  <xsd:schema xmlns:xsd="http://www.w3.org/2001/XMLSchema" xmlns:xs="http://www.w3.org/2001/XMLSchema" xmlns:p="http://schemas.microsoft.com/office/2006/metadata/properties" xmlns:ns2="2908a12f-7018-4f10-98c9-c731772af25e" xmlns:ns3="e71fee4f-5f97-4de2-823b-9369fa1393c4" targetNamespace="http://schemas.microsoft.com/office/2006/metadata/properties" ma:root="true" ma:fieldsID="d5043d10f309c284813e0c559d2e2972" ns2:_="" ns3:_="">
    <xsd:import namespace="2908a12f-7018-4f10-98c9-c731772af25e"/>
    <xsd:import namespace="e71fee4f-5f97-4de2-823b-9369fa1393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08a12f-7018-4f10-98c9-c731772af2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ad4b32f6-c7f0-419e-a731-5feea41948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1fee4f-5f97-4de2-823b-9369fa1393c4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06f47a05-af9b-4a13-8e49-673b5be14f07}" ma:internalName="TaxCatchAll" ma:showField="CatchAllData" ma:web="e71fee4f-5f97-4de2-823b-9369fa1393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71fee4f-5f97-4de2-823b-9369fa1393c4" xsi:nil="true"/>
    <lcf76f155ced4ddcb4097134ff3c332f xmlns="2908a12f-7018-4f10-98c9-c731772af25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334785B-8A20-4810-B8C5-F2F381EE03FD}"/>
</file>

<file path=customXml/itemProps2.xml><?xml version="1.0" encoding="utf-8"?>
<ds:datastoreItem xmlns:ds="http://schemas.openxmlformats.org/officeDocument/2006/customXml" ds:itemID="{1777EE91-E3DF-47C9-8F6E-254B5E512452}"/>
</file>

<file path=customXml/itemProps3.xml><?xml version="1.0" encoding="utf-8"?>
<ds:datastoreItem xmlns:ds="http://schemas.openxmlformats.org/officeDocument/2006/customXml" ds:itemID="{A5E0993A-8D2D-4DA4-8678-0951DCEC9A0D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189</TotalTime>
  <Words>184</Words>
  <Application>Microsoft Office PowerPoint</Application>
  <PresentationFormat>On-screen Show (4:3)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Symbol</vt:lpstr>
      <vt:lpstr>Twinkl Cursive Looped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E Jacobs</dc:creator>
  <cp:lastModifiedBy>Daniel Fullbrook</cp:lastModifiedBy>
  <cp:revision>12</cp:revision>
  <dcterms:created xsi:type="dcterms:W3CDTF">2022-06-09T08:52:47Z</dcterms:created>
  <dcterms:modified xsi:type="dcterms:W3CDTF">2022-08-31T12:19:46Z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0x0101007503D33744F8374A8B4281C442407CF7</vt:lpwstr>
  </property>
</Properties>
</file>