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26635D86-5EE8-844B-BCDF-194E103033F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2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1 - Term 1 – Me, Myself and I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Drawing and Sculpture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</a:t>
            </a:r>
            <a:r>
              <a:rPr lang="en-GB" sz="1700" b="1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does art show what the human body is like?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53223" y="1080172"/>
            <a:ext cx="5644972" cy="24427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different objects can produce lines of varying thickness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draw lines and shapes using different surfaces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different media / materials create different marks e.g. pastels, chalk, felt tips, rubbers, charcoal, ballpoints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use a viewfinder to focus on a specific part of an object before drawing it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a sculpture is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free-standing sculpture needs a solid or flat base in order to stand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clay is a malleable natural material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water makes clay softer and easier to mould but that too much can make it unworkable. </a:t>
            </a:r>
            <a:r>
              <a:rPr lang="en-GB" sz="10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hat clay can crack when it dries if it is too thin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use a variety of techniques e.g. rolling, cutting, bending, coiling, kneading, joining, folding and pinching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create different kinds of shapes with modelling materials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578B79-8980-4FC5-95A4-575A8533853A}"/>
              </a:ext>
            </a:extLst>
          </p:cNvPr>
          <p:cNvSpPr/>
          <p:nvPr/>
        </p:nvSpPr>
        <p:spPr>
          <a:xfrm>
            <a:off x="69006" y="3861461"/>
            <a:ext cx="1403223" cy="38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Julian Opie</a:t>
            </a:r>
          </a:p>
        </p:txBody>
      </p:sp>
      <p:pic>
        <p:nvPicPr>
          <p:cNvPr id="20" name="Picture 19" descr="Image result for st mary of charity primary school">
            <a:hlinkClick r:id="rId2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659" cy="693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44526" y="2485517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3D object representing something.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0" y="3523942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E09846-7256-4E02-8CD0-BE5F3CB17BA3}"/>
              </a:ext>
            </a:extLst>
          </p:cNvPr>
          <p:cNvSpPr txBox="1"/>
          <p:nvPr/>
        </p:nvSpPr>
        <p:spPr>
          <a:xfrm>
            <a:off x="1318907" y="5559267"/>
            <a:ext cx="1814170" cy="316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Leonardo Da Vinci</a:t>
            </a:r>
            <a:endParaRPr lang="en-GB" sz="24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FE6823-86A2-AF92-83E9-CB1371A901AA}"/>
              </a:ext>
            </a:extLst>
          </p:cNvPr>
          <p:cNvSpPr txBox="1"/>
          <p:nvPr/>
        </p:nvSpPr>
        <p:spPr>
          <a:xfrm>
            <a:off x="2801534" y="3841530"/>
            <a:ext cx="2957624" cy="349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Henry Moore</a:t>
            </a:r>
            <a:endParaRPr lang="en-GB" sz="28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0C23334-70B8-2F99-12EA-2D98AE992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7376" y="2356270"/>
            <a:ext cx="684000" cy="781714"/>
          </a:xfrm>
          <a:prstGeom prst="rect">
            <a:avLst/>
          </a:prstGeom>
        </p:spPr>
      </p:pic>
      <p:pic>
        <p:nvPicPr>
          <p:cNvPr id="2060" name="Picture 12" descr="See the source image">
            <a:extLst>
              <a:ext uri="{FF2B5EF4-FFF2-40B4-BE49-F238E27FC236}">
                <a16:creationId xmlns:a16="http://schemas.microsoft.com/office/drawing/2014/main" id="{1B5760C4-5183-68B7-336E-6EAFF9D0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86" y="4237604"/>
            <a:ext cx="1143759" cy="154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ee the source image">
            <a:extLst>
              <a:ext uri="{FF2B5EF4-FFF2-40B4-BE49-F238E27FC236}">
                <a16:creationId xmlns:a16="http://schemas.microsoft.com/office/drawing/2014/main" id="{7562BC0A-0162-6442-A388-158131ABD4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" t="13687" r="10458" b="10314"/>
          <a:stretch/>
        </p:blipFill>
        <p:spPr bwMode="auto">
          <a:xfrm>
            <a:off x="2801534" y="4164910"/>
            <a:ext cx="1098794" cy="139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ee the source image">
            <a:extLst>
              <a:ext uri="{FF2B5EF4-FFF2-40B4-BE49-F238E27FC236}">
                <a16:creationId xmlns:a16="http://schemas.microsoft.com/office/drawing/2014/main" id="{D82759CA-6B7C-F43D-8954-9BF2E102A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801" y="4180354"/>
            <a:ext cx="1732394" cy="193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ee the source image">
            <a:extLst>
              <a:ext uri="{FF2B5EF4-FFF2-40B4-BE49-F238E27FC236}">
                <a16:creationId xmlns:a16="http://schemas.microsoft.com/office/drawing/2014/main" id="{EC0808A6-F238-037E-CAEA-922544EE7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54" y="5839655"/>
            <a:ext cx="1447082" cy="96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0D0C61A-3171-4740-0508-5EE74B0C80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7376" y="499245"/>
            <a:ext cx="684000" cy="78072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338522C8-2188-BB6E-2A1E-467B16F354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7376" y="1426282"/>
            <a:ext cx="684000" cy="78367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FD52B142-1DA8-4A49-1006-A3009466FE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7376" y="3284294"/>
            <a:ext cx="684000" cy="78418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6372D9B-D6CA-2E8A-414B-CDE161F447C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7376" y="4214786"/>
            <a:ext cx="684000" cy="791635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FEC6601C-7E71-C233-7EF5-CCD34CDB6723}"/>
              </a:ext>
            </a:extLst>
          </p:cNvPr>
          <p:cNvSpPr/>
          <p:nvPr/>
        </p:nvSpPr>
        <p:spPr>
          <a:xfrm>
            <a:off x="6419896" y="5222422"/>
            <a:ext cx="26918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Stands up on its own without support.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3525B7C-F40C-0418-2401-9F5C18D3B367}"/>
              </a:ext>
            </a:extLst>
          </p:cNvPr>
          <p:cNvSpPr/>
          <p:nvPr/>
        </p:nvSpPr>
        <p:spPr>
          <a:xfrm>
            <a:off x="6419896" y="6093383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lowest part, or bottom of something, on which everything else rests.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126BA63C-0EDE-658E-3758-668733A820E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67376" y="5152731"/>
            <a:ext cx="684000" cy="768390"/>
          </a:xfrm>
          <a:prstGeom prst="rect">
            <a:avLst/>
          </a:prstGeom>
        </p:spPr>
      </p:pic>
      <p:pic>
        <p:nvPicPr>
          <p:cNvPr id="1024" name="Picture 1023">
            <a:extLst>
              <a:ext uri="{FF2B5EF4-FFF2-40B4-BE49-F238E27FC236}">
                <a16:creationId xmlns:a16="http://schemas.microsoft.com/office/drawing/2014/main" id="{D10C26B4-EB49-570E-0CA6-DFF406C579B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67376" y="6067431"/>
            <a:ext cx="684000" cy="790569"/>
          </a:xfrm>
          <a:prstGeom prst="rect">
            <a:avLst/>
          </a:prstGeom>
        </p:spPr>
      </p:pic>
      <p:sp>
        <p:nvSpPr>
          <p:cNvPr id="1025" name="Rectangle 1024">
            <a:extLst>
              <a:ext uri="{FF2B5EF4-FFF2-40B4-BE49-F238E27FC236}">
                <a16:creationId xmlns:a16="http://schemas.microsoft.com/office/drawing/2014/main" id="{FEFE9E30-6AE8-90C5-BCAC-1CA0BE24C88B}"/>
              </a:ext>
            </a:extLst>
          </p:cNvPr>
          <p:cNvSpPr/>
          <p:nvPr/>
        </p:nvSpPr>
        <p:spPr>
          <a:xfrm>
            <a:off x="6444526" y="609326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long mark.</a:t>
            </a:r>
          </a:p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Can be straight or curved.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1027" name="Rectangle 1026">
            <a:extLst>
              <a:ext uri="{FF2B5EF4-FFF2-40B4-BE49-F238E27FC236}">
                <a16:creationId xmlns:a16="http://schemas.microsoft.com/office/drawing/2014/main" id="{0459B54E-640D-5894-268D-A1CF2ED632FB}"/>
              </a:ext>
            </a:extLst>
          </p:cNvPr>
          <p:cNvSpPr/>
          <p:nvPr/>
        </p:nvSpPr>
        <p:spPr>
          <a:xfrm>
            <a:off x="6451376" y="1555529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outline of something such as a triangle, square or circle.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1028" name="Rectangle 1027">
            <a:extLst>
              <a:ext uri="{FF2B5EF4-FFF2-40B4-BE49-F238E27FC236}">
                <a16:creationId xmlns:a16="http://schemas.microsoft.com/office/drawing/2014/main" id="{885DA55D-D347-CB63-9A03-518F8953B9A4}"/>
              </a:ext>
            </a:extLst>
          </p:cNvPr>
          <p:cNvSpPr/>
          <p:nvPr/>
        </p:nvSpPr>
        <p:spPr>
          <a:xfrm>
            <a:off x="6451298" y="3430299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material that can be </a:t>
            </a:r>
            <a:r>
              <a:rPr lang="en-US" sz="1400" dirty="0" err="1">
                <a:latin typeface="Twinkl Cursive Looped" panose="02000000000000000000" pitchFamily="2" charset="0"/>
              </a:rPr>
              <a:t>moulded</a:t>
            </a:r>
            <a:r>
              <a:rPr lang="en-US" sz="1400" dirty="0">
                <a:latin typeface="Twinkl Cursive Looped" panose="02000000000000000000" pitchFamily="2" charset="0"/>
              </a:rPr>
              <a:t> when wet.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1029" name="Rectangle 1028">
            <a:extLst>
              <a:ext uri="{FF2B5EF4-FFF2-40B4-BE49-F238E27FC236}">
                <a16:creationId xmlns:a16="http://schemas.microsoft.com/office/drawing/2014/main" id="{7178BC69-D64B-0DCF-251D-33A3D72995D7}"/>
              </a:ext>
            </a:extLst>
          </p:cNvPr>
          <p:cNvSpPr/>
          <p:nvPr/>
        </p:nvSpPr>
        <p:spPr>
          <a:xfrm>
            <a:off x="6444526" y="4360287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Can change its shape (</a:t>
            </a:r>
            <a:r>
              <a:rPr lang="en-US" sz="1400" dirty="0" err="1">
                <a:latin typeface="Twinkl Cursive Looped" panose="02000000000000000000" pitchFamily="2" charset="0"/>
              </a:rPr>
              <a:t>moulded</a:t>
            </a:r>
            <a:r>
              <a:rPr lang="en-US" sz="1400" dirty="0">
                <a:latin typeface="Twinkl Cursive Looped" panose="02000000000000000000" pitchFamily="2" charset="0"/>
              </a:rPr>
              <a:t>) without breaking or cracking.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4607EEF-A07E-45B9-98CD-5E0299D743B5}"/>
</file>

<file path=customXml/itemProps2.xml><?xml version="1.0" encoding="utf-8"?>
<ds:datastoreItem xmlns:ds="http://schemas.openxmlformats.org/officeDocument/2006/customXml" ds:itemID="{2B494DB8-74D1-479B-A920-796823C75A31}"/>
</file>

<file path=customXml/itemProps3.xml><?xml version="1.0" encoding="utf-8"?>
<ds:datastoreItem xmlns:ds="http://schemas.openxmlformats.org/officeDocument/2006/customXml" ds:itemID="{3C266A19-579D-4395-BB60-CEB7C0757D3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270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Fullbrook</cp:lastModifiedBy>
  <cp:revision>14</cp:revision>
  <dcterms:created xsi:type="dcterms:W3CDTF">2022-06-09T08:52:47Z</dcterms:created>
  <dcterms:modified xsi:type="dcterms:W3CDTF">2022-08-31T13:37:52Z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