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-269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78335344-FD10-008F-F7E5-2E817101305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247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70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371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966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67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800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04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983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229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14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2EA8-D241-4764-9084-C0252C53B3F0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290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12EA8-D241-4764-9084-C0252C53B3F0}" type="datetimeFigureOut">
              <a:rPr lang="en-GB" smtClean="0"/>
              <a:t>18/01/2023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7A8F7-59D5-4318-9067-392229A6B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17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www.google.co.uk/url?sa=i&amp;rct=j&amp;q=&amp;esrc=s&amp;source=images&amp;cd=&amp;cad=rja&amp;uact=8&amp;ved=0ahUKEwjk99HywrHVAhVCPRQKHUEoCBEQjRwIBw&amp;url=https://www.kent-teach.com/School/Directory/Details.aspx?SchoolID%3D2112&amp;psig=AFQjCNESKU1GifISviE-sk_wwOMmHdeqNA&amp;ust=1501521837155394" TargetMode="External"/><Relationship Id="rId7" Type="http://schemas.openxmlformats.org/officeDocument/2006/relationships/image" Target="../media/image6.png"/><Relationship Id="rId12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9.jpeg"/><Relationship Id="rId5" Type="http://schemas.openxmlformats.org/officeDocument/2006/relationships/image" Target="../media/image4.png"/><Relationship Id="rId10" Type="http://schemas.microsoft.com/office/2007/relationships/hdphoto" Target="../media/hdphoto1.wdp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2CAC97C-20FC-4861-8E67-9B3729FAE100}"/>
              </a:ext>
            </a:extLst>
          </p:cNvPr>
          <p:cNvSpPr txBox="1"/>
          <p:nvPr/>
        </p:nvSpPr>
        <p:spPr>
          <a:xfrm>
            <a:off x="844058" y="0"/>
            <a:ext cx="429667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>
                <a:latin typeface="Twinkl Cursive Looped" panose="02000000000000000000" pitchFamily="2" charset="0"/>
              </a:rPr>
              <a:t>Year 2 - Term </a:t>
            </a:r>
            <a:r>
              <a:rPr lang="en-US" sz="1700" b="1" dirty="0" smtClean="0">
                <a:latin typeface="Twinkl Cursive Looped" panose="02000000000000000000" pitchFamily="2" charset="0"/>
              </a:rPr>
              <a:t>3 </a:t>
            </a:r>
            <a:r>
              <a:rPr lang="en-US" sz="1700" b="1" dirty="0">
                <a:latin typeface="Twinkl Cursive Looped" panose="02000000000000000000" pitchFamily="2" charset="0"/>
              </a:rPr>
              <a:t>– </a:t>
            </a:r>
            <a:r>
              <a:rPr lang="en-US" sz="1700" b="1" dirty="0" smtClean="0">
                <a:latin typeface="Twinkl Cursive Looped" panose="02000000000000000000" pitchFamily="2" charset="0"/>
              </a:rPr>
              <a:t>China</a:t>
            </a:r>
            <a:endParaRPr lang="en-US" sz="1700" b="1" dirty="0">
              <a:latin typeface="Twinkl Cursive Looped" panose="02000000000000000000" pitchFamily="2" charset="0"/>
            </a:endParaRPr>
          </a:p>
          <a:p>
            <a:r>
              <a:rPr lang="en-US" sz="1700" b="1" dirty="0">
                <a:latin typeface="Twinkl Cursive Looped" panose="02000000000000000000" pitchFamily="2" charset="0"/>
              </a:rPr>
              <a:t>Art Technique: </a:t>
            </a:r>
            <a:r>
              <a:rPr lang="en-US" sz="1700" b="1" dirty="0" smtClean="0">
                <a:latin typeface="Twinkl Cursive Looped" panose="02000000000000000000" pitchFamily="2" charset="0"/>
              </a:rPr>
              <a:t>Paper weaving / Sewing</a:t>
            </a:r>
            <a:endParaRPr lang="en-US" sz="1700" b="1" dirty="0">
              <a:latin typeface="Twinkl Cursive Looped" panose="02000000000000000000" pitchFamily="2" charset="0"/>
            </a:endParaRPr>
          </a:p>
          <a:p>
            <a:r>
              <a:rPr lang="en-US" sz="1700" b="1" dirty="0">
                <a:latin typeface="Twinkl Cursive Looped" panose="02000000000000000000" pitchFamily="2" charset="0"/>
              </a:rPr>
              <a:t>Brief: </a:t>
            </a:r>
            <a:r>
              <a:rPr lang="en-GB" sz="1700" b="1" dirty="0" smtClean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Chinese New Year </a:t>
            </a:r>
            <a:r>
              <a:rPr lang="en-GB" sz="1700" dirty="0" smtClean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– A celebration of Chinese culture.</a:t>
            </a:r>
            <a:endParaRPr lang="en-GB" sz="1700" b="1" dirty="0">
              <a:latin typeface="Twinkl Cursive Looped" panose="02000000000000000000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DD1C70-8E73-47BB-AD43-85C93CCA1ED8}"/>
              </a:ext>
            </a:extLst>
          </p:cNvPr>
          <p:cNvSpPr/>
          <p:nvPr/>
        </p:nvSpPr>
        <p:spPr>
          <a:xfrm>
            <a:off x="196770" y="1154849"/>
            <a:ext cx="5342384" cy="26114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US" sz="13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 will know</a:t>
            </a:r>
            <a:r>
              <a:rPr lang="en-US" sz="1300" dirty="0" smtClean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171450" lvl="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 </a:t>
            </a:r>
            <a:r>
              <a:rPr lang="en-US" sz="14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 what weaving </a:t>
            </a:r>
            <a:r>
              <a:rPr lang="en-US" sz="1400" dirty="0" smtClean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is.</a:t>
            </a:r>
            <a:endParaRPr lang="en-US" sz="1400" dirty="0">
              <a:solidFill>
                <a:srgbClr val="000000"/>
              </a:solidFill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 know how weaving has been used in the past or to create </a:t>
            </a:r>
            <a:r>
              <a:rPr lang="en-US" sz="1400" dirty="0" smtClean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pieces.</a:t>
            </a:r>
            <a:endParaRPr lang="en-US" sz="1400" dirty="0">
              <a:solidFill>
                <a:srgbClr val="000000"/>
              </a:solidFill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 know how to decorate textiles with glue (e.g. beads, buttons, feathers) or simple stitching (e.g. adding shapes using running stitch), to add colour and </a:t>
            </a:r>
            <a:r>
              <a:rPr lang="en-US" sz="1400" dirty="0" smtClean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detail.</a:t>
            </a:r>
            <a:endParaRPr lang="en-US" sz="1400" dirty="0">
              <a:solidFill>
                <a:srgbClr val="000000"/>
              </a:solidFill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 know how to sort threads and fabrics by colour and texture ready for </a:t>
            </a:r>
            <a:r>
              <a:rPr lang="en-US" sz="1400" dirty="0" smtClean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weaving.</a:t>
            </a:r>
            <a:endParaRPr lang="en-US" sz="1400" dirty="0">
              <a:solidFill>
                <a:srgbClr val="000000"/>
              </a:solidFill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 know that a weave can incorporate fabric and thread as well as natural materials e.g. grass and </a:t>
            </a:r>
            <a:r>
              <a:rPr lang="en-US" sz="1400" dirty="0" smtClean="0">
                <a:solidFill>
                  <a:srgbClr val="000000"/>
                </a:solidFill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twigs.</a:t>
            </a:r>
            <a:endParaRPr lang="en-US" sz="1400" dirty="0">
              <a:solidFill>
                <a:srgbClr val="000000"/>
              </a:solidFill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578B79-8980-4FC5-95A4-575A8533853A}"/>
              </a:ext>
            </a:extLst>
          </p:cNvPr>
          <p:cNvSpPr/>
          <p:nvPr/>
        </p:nvSpPr>
        <p:spPr>
          <a:xfrm>
            <a:off x="100979" y="4645864"/>
            <a:ext cx="1748783" cy="381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b="1" dirty="0" smtClean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Paper weaving </a:t>
            </a:r>
            <a:endParaRPr lang="en-GB" sz="1800" b="1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 descr="Image result for st mary of charity primary school">
            <a:hlinkClick r:id="rId3" tgtFrame="&quot;_blank&quot;"/>
            <a:extLst>
              <a:ext uri="{FF2B5EF4-FFF2-40B4-BE49-F238E27FC236}">
                <a16:creationId xmlns:a16="http://schemas.microsoft.com/office/drawing/2014/main" id="{B5271815-3811-4C18-817D-F852FFA50527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63" y="68780"/>
            <a:ext cx="691659" cy="693632"/>
          </a:xfrm>
          <a:prstGeom prst="ellipse">
            <a:avLst/>
          </a:prstGeom>
          <a:ln>
            <a:noFill/>
          </a:ln>
          <a:effectLst/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478519" y="4426809"/>
            <a:ext cx="26994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Twinkl Cursive Looped" panose="02000000000000000000" pitchFamily="2" charset="0"/>
              </a:rPr>
              <a:t>A tool used for hand-sewing with a pointed tip and a hole (eye) to hold the thread.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D4A8D1E-88C8-4B0B-805A-FF8C1B7DEFAA}"/>
              </a:ext>
            </a:extLst>
          </p:cNvPr>
          <p:cNvSpPr/>
          <p:nvPr/>
        </p:nvSpPr>
        <p:spPr>
          <a:xfrm>
            <a:off x="53223" y="3837290"/>
            <a:ext cx="5612258" cy="41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Artists and Art Works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D8AC0737-D3F6-4265-A246-2678975B2722}"/>
              </a:ext>
            </a:extLst>
          </p:cNvPr>
          <p:cNvSpPr/>
          <p:nvPr/>
        </p:nvSpPr>
        <p:spPr>
          <a:xfrm>
            <a:off x="5753463" y="41995"/>
            <a:ext cx="3450498" cy="349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AE09846-7256-4E02-8CD0-BE5F3CB17BA3}"/>
              </a:ext>
            </a:extLst>
          </p:cNvPr>
          <p:cNvSpPr txBox="1"/>
          <p:nvPr/>
        </p:nvSpPr>
        <p:spPr>
          <a:xfrm>
            <a:off x="2571936" y="6360581"/>
            <a:ext cx="2325462" cy="3886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 smtClean="0">
                <a:effectLst/>
                <a:latin typeface="Twinkl Cursive Looped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Chinese Money Purse</a:t>
            </a:r>
            <a:endParaRPr lang="en-GB" sz="3200" b="1" dirty="0">
              <a:effectLst/>
              <a:latin typeface="Twinkl Cursive Looped" panose="020000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Kindergarten Weaving Craft - Simply Kinder | Kindergarten art lessons,  School art activities, Paper weaving"/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2"/>
          <a:stretch/>
        </p:blipFill>
        <p:spPr bwMode="auto">
          <a:xfrm>
            <a:off x="191863" y="5082828"/>
            <a:ext cx="1661541" cy="162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5644033" y="276648"/>
            <a:ext cx="744874" cy="3480164"/>
            <a:chOff x="5613777" y="549608"/>
            <a:chExt cx="901906" cy="406949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613777" y="549608"/>
              <a:ext cx="901906" cy="3238388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613777" y="3785615"/>
              <a:ext cx="901906" cy="833485"/>
            </a:xfrm>
            <a:prstGeom prst="rect">
              <a:avLst/>
            </a:prstGeom>
          </p:spPr>
        </p:pic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4034" y="3727810"/>
            <a:ext cx="754514" cy="2796383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504487" y="1054666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Twinkl Cursive Looped" panose="02000000000000000000" pitchFamily="2" charset="0"/>
              </a:rPr>
              <a:t>A frame for weaving paper threads.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493786" y="1720067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Twinkl Cursive Looped" panose="02000000000000000000" pitchFamily="2" charset="0"/>
              </a:rPr>
              <a:t>A tool to support the weaving process.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493786" y="2438454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Twinkl Cursive Looped" panose="02000000000000000000" pitchFamily="2" charset="0"/>
              </a:rPr>
              <a:t>Paper threads weaved across the ‘warp’.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493786" y="3105396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Twinkl Cursive Looped" panose="02000000000000000000" pitchFamily="2" charset="0"/>
              </a:rPr>
              <a:t>Paper threads running lengthwise on the loom.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478519" y="3826069"/>
            <a:ext cx="2483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Twinkl Cursive Looped" panose="02000000000000000000" pitchFamily="2" charset="0"/>
              </a:rPr>
              <a:t>A firm fabric/canvas with large holes used for sewing.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504487" y="394837"/>
            <a:ext cx="25621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Twinkl Cursive Looped" panose="02000000000000000000" pitchFamily="2" charset="0"/>
              </a:rPr>
              <a:t>Interlacing long threads passing in one direction.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478519" y="5229259"/>
            <a:ext cx="269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Twinkl Cursive Looped" panose="02000000000000000000" pitchFamily="2" charset="0"/>
              </a:rPr>
              <a:t>A ling, thin strand of material used for sewing.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93796C84-6F96-411F-84A1-802F1FF13E7C}"/>
              </a:ext>
            </a:extLst>
          </p:cNvPr>
          <p:cNvSpPr/>
          <p:nvPr/>
        </p:nvSpPr>
        <p:spPr>
          <a:xfrm>
            <a:off x="6504487" y="5816265"/>
            <a:ext cx="26994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Twinkl Cursive Looped" panose="02000000000000000000" pitchFamily="2" charset="0"/>
              </a:rPr>
              <a:t>A piece of thread sewn into material using a single movement.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pic>
        <p:nvPicPr>
          <p:cNvPr id="53" name="Picture 6" descr="Chinese Pouch Bag Ireland, SAVE 58% - editorialsinderesis.com"/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000" b="9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791" y="5195194"/>
            <a:ext cx="1369920" cy="1369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049660" y="4807596"/>
            <a:ext cx="14269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b="1" dirty="0" err="1">
                <a:latin typeface="Twinkl Cursive Looped" panose="02000000000000000000" pitchFamily="2" charset="0"/>
              </a:rPr>
              <a:t>Gunta</a:t>
            </a:r>
            <a:r>
              <a:rPr lang="en-GB" altLang="en-US" dirty="0">
                <a:latin typeface="Twinkl Cursive Looped" panose="02000000000000000000" pitchFamily="2" charset="0"/>
              </a:rPr>
              <a:t> </a:t>
            </a:r>
            <a:r>
              <a:rPr lang="en-GB" altLang="en-US" b="1" dirty="0" err="1">
                <a:latin typeface="Twinkl Cursive Looped" panose="02000000000000000000" pitchFamily="2" charset="0"/>
              </a:rPr>
              <a:t>Stölzl</a:t>
            </a:r>
            <a:endParaRPr lang="en-GB" altLang="en-US" b="1" dirty="0">
              <a:latin typeface="Twinkl Cursive Looped" panose="02000000000000000000" pitchFamily="2" charset="0"/>
            </a:endParaRPr>
          </a:p>
        </p:txBody>
      </p:sp>
      <p:pic>
        <p:nvPicPr>
          <p:cNvPr id="54" name="Picture 5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8" r="23092" b="38931"/>
          <a:stretch/>
        </p:blipFill>
        <p:spPr bwMode="auto">
          <a:xfrm>
            <a:off x="4487884" y="4069814"/>
            <a:ext cx="1051270" cy="1311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3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" t="2333" r="3360" b="2834"/>
          <a:stretch/>
        </p:blipFill>
        <p:spPr bwMode="auto">
          <a:xfrm>
            <a:off x="1974060" y="4256935"/>
            <a:ext cx="1075653" cy="1657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flipV="1">
            <a:off x="3852137" y="4426809"/>
            <a:ext cx="585148" cy="34679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3089699" y="4426809"/>
            <a:ext cx="585147" cy="35109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763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503D33744F8374A8B4281C442407CF7" ma:contentTypeVersion="18" ma:contentTypeDescription="Create a new document." ma:contentTypeScope="" ma:versionID="d74b942a069d029fababd0c139134c90">
  <xsd:schema xmlns:xsd="http://www.w3.org/2001/XMLSchema" xmlns:xs="http://www.w3.org/2001/XMLSchema" xmlns:p="http://schemas.microsoft.com/office/2006/metadata/properties" xmlns:ns2="2908a12f-7018-4f10-98c9-c731772af25e" xmlns:ns3="e71fee4f-5f97-4de2-823b-9369fa1393c4" targetNamespace="http://schemas.microsoft.com/office/2006/metadata/properties" ma:root="true" ma:fieldsID="d5043d10f309c284813e0c559d2e2972" ns2:_="" ns3:_="">
    <xsd:import namespace="2908a12f-7018-4f10-98c9-c731772af25e"/>
    <xsd:import namespace="e71fee4f-5f97-4de2-823b-9369fa1393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8a12f-7018-4f10-98c9-c731772af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ad4b32f6-c7f0-419e-a731-5feea41948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1fee4f-5f97-4de2-823b-9369fa1393c4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6f47a05-af9b-4a13-8e49-673b5be14f07}" ma:internalName="TaxCatchAll" ma:showField="CatchAllData" ma:web="e71fee4f-5f97-4de2-823b-9369fa139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71fee4f-5f97-4de2-823b-9369fa1393c4" xsi:nil="true"/>
    <lcf76f155ced4ddcb4097134ff3c332f xmlns="2908a12f-7018-4f10-98c9-c731772af25e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5AF804-0190-42FD-AEE7-3B713F2C94F4}"/>
</file>

<file path=customXml/itemProps2.xml><?xml version="1.0" encoding="utf-8"?>
<ds:datastoreItem xmlns:ds="http://schemas.openxmlformats.org/officeDocument/2006/customXml" ds:itemID="{33B3AC84-C414-49C9-8B33-7301E69B7D84}">
  <ds:schemaRefs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purl.org/dc/terms/"/>
    <ds:schemaRef ds:uri="e71fee4f-5f97-4de2-823b-9369fa1393c4"/>
    <ds:schemaRef ds:uri="2908a12f-7018-4f10-98c9-c731772af25e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0EB4E03-0887-44A0-B58A-1224F0994F7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4518</TotalTime>
  <Words>229</Words>
  <Application>Microsoft Office PowerPoint</Application>
  <PresentationFormat>On-screen Show (4:3)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E Jacobs</dc:creator>
  <cp:lastModifiedBy>Daniel Walker</cp:lastModifiedBy>
  <cp:revision>22</cp:revision>
  <dcterms:created xsi:type="dcterms:W3CDTF">2022-06-09T08:52:47Z</dcterms:created>
  <dcterms:modified xsi:type="dcterms:W3CDTF">2023-01-18T21:36:07Z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0x0101007503D33744F8374A8B4281C442407CF7</vt:lpwstr>
  </property>
</Properties>
</file>